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4"/>
  </p:notesMasterIdLst>
  <p:sldIdLst>
    <p:sldId id="429" r:id="rId2"/>
    <p:sldId id="430" r:id="rId3"/>
    <p:sldId id="446" r:id="rId4"/>
    <p:sldId id="431" r:id="rId5"/>
    <p:sldId id="432" r:id="rId6"/>
    <p:sldId id="434" r:id="rId7"/>
    <p:sldId id="433" r:id="rId8"/>
    <p:sldId id="332" r:id="rId9"/>
    <p:sldId id="419" r:id="rId10"/>
    <p:sldId id="397" r:id="rId11"/>
    <p:sldId id="395" r:id="rId12"/>
    <p:sldId id="396" r:id="rId13"/>
    <p:sldId id="398" r:id="rId14"/>
    <p:sldId id="407" r:id="rId15"/>
    <p:sldId id="406" r:id="rId16"/>
    <p:sldId id="393" r:id="rId17"/>
    <p:sldId id="426" r:id="rId18"/>
    <p:sldId id="420" r:id="rId19"/>
    <p:sldId id="423" r:id="rId20"/>
    <p:sldId id="448" r:id="rId21"/>
    <p:sldId id="447" r:id="rId22"/>
    <p:sldId id="443" r:id="rId23"/>
    <p:sldId id="435" r:id="rId24"/>
    <p:sldId id="333" r:id="rId25"/>
    <p:sldId id="363" r:id="rId26"/>
    <p:sldId id="390" r:id="rId27"/>
    <p:sldId id="440" r:id="rId28"/>
    <p:sldId id="389" r:id="rId29"/>
    <p:sldId id="441" r:id="rId30"/>
    <p:sldId id="442" r:id="rId31"/>
    <p:sldId id="438" r:id="rId32"/>
    <p:sldId id="444" r:id="rId33"/>
    <p:sldId id="445" r:id="rId34"/>
    <p:sldId id="362" r:id="rId35"/>
    <p:sldId id="413" r:id="rId36"/>
    <p:sldId id="414" r:id="rId37"/>
    <p:sldId id="411" r:id="rId38"/>
    <p:sldId id="416" r:id="rId39"/>
    <p:sldId id="421" r:id="rId40"/>
    <p:sldId id="422" r:id="rId41"/>
    <p:sldId id="381" r:id="rId42"/>
    <p:sldId id="425" r:id="rId43"/>
  </p:sldIdLst>
  <p:sldSz cx="12192000" cy="6858000"/>
  <p:notesSz cx="681355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95699" autoAdjust="0"/>
  </p:normalViewPr>
  <p:slideViewPr>
    <p:cSldViewPr>
      <p:cViewPr>
        <p:scale>
          <a:sx n="60" d="100"/>
          <a:sy n="60" d="100"/>
        </p:scale>
        <p:origin x="-2586" y="-11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942" y="-108"/>
      </p:cViewPr>
      <p:guideLst>
        <p:guide orient="horz" pos="3133"/>
        <p:guide pos="214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6-2027\&#1057;&#1077;&#1084;&#1080;&#1085;&#1072;&#1088;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4-2025\&#1080;&#1090;&#1086;&#1075;&#1086;&#1074;&#1086;&#1077;%20&#1089;&#1086;&#1074;&#1077;&#1097;&#1072;&#1085;&#1080;&#1077;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4-2025\&#1080;&#1090;&#1086;&#1075;&#1086;&#1074;&#1086;&#1077;%20&#1089;&#1086;&#1074;&#1077;&#1097;&#1072;&#1085;&#1080;&#1077;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5-2026\&#1048;&#1090;&#1086;&#1075;&#1080;%20&#1058;&#1040;&#1050;%202025-2026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4-2025\&#1080;&#1090;&#1086;&#1075;&#1086;&#1074;&#1086;&#1077;%20&#1089;&#1086;&#1074;&#1077;&#1097;&#1072;&#1085;&#1080;&#1077;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4-2025\&#1080;&#1090;&#1086;&#1075;&#1086;&#1074;&#1086;&#1077;%20&#1089;&#1086;&#1074;&#1077;&#1097;&#1072;&#1085;&#1080;&#1077;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5-2026\&#1048;&#1090;&#1086;&#1075;&#1080;%20&#1058;&#1040;&#1050;%202025-2026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40;&#1058;&#1058;&#1045;&#1057;&#1058;&#1040;&#1062;&#1048;&#1071;%20&#1055;&#1045;&#1044;&#1040;&#1043;&#1054;&#1043;&#1054;&#1042;\&#1040;&#1058;&#1058;&#1045;&#1057;&#1058;&#1040;&#1062;&#1048;&#1071;%202025-2026\&#1057;&#1077;&#1084;&#1080;&#1085;&#1072;&#1088;%2029.04.2026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20912026519096252"/>
          <c:y val="6.682810097123712E-2"/>
          <c:w val="0.78907625583689367"/>
          <c:h val="0.81746061137239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Лист1!$A$1</c:f>
              <c:strCache>
                <c:ptCount val="1"/>
                <c:pt idx="0">
                  <c:v>2024</c:v>
                </c:pt>
              </c:strCache>
            </c:strRef>
          </c:tx>
          <c:val>
            <c:numRef>
              <c:f>Лист1!$A$2:$A$6</c:f>
              <c:numCache>
                <c:formatCode>0.0%</c:formatCode>
                <c:ptCount val="5"/>
                <c:pt idx="0">
                  <c:v>0.26500000000000001</c:v>
                </c:pt>
                <c:pt idx="1">
                  <c:v>0.30500000000000016</c:v>
                </c:pt>
                <c:pt idx="2">
                  <c:v>0.23600000000000004</c:v>
                </c:pt>
                <c:pt idx="3">
                  <c:v>0.19400000000000006</c:v>
                </c:pt>
                <c:pt idx="4">
                  <c:v>0.56999999999999995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val>
            <c:numRef>
              <c:f>Лист1!$B$2:$B$6</c:f>
              <c:numCache>
                <c:formatCode>0.0%</c:formatCode>
                <c:ptCount val="5"/>
                <c:pt idx="0">
                  <c:v>0.27700000000000002</c:v>
                </c:pt>
                <c:pt idx="1">
                  <c:v>0.29000000000000009</c:v>
                </c:pt>
                <c:pt idx="2">
                  <c:v>0.27600000000000002</c:v>
                </c:pt>
                <c:pt idx="3">
                  <c:v>0.15700000000000006</c:v>
                </c:pt>
                <c:pt idx="4">
                  <c:v>0.56699999999999995</c:v>
                </c:pt>
              </c:numCache>
            </c:numRef>
          </c:val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val>
            <c:numRef>
              <c:f>Лист1!$C$2:$C$6</c:f>
              <c:numCache>
                <c:formatCode>0.00%</c:formatCode>
                <c:ptCount val="5"/>
                <c:pt idx="0" formatCode="0%">
                  <c:v>0.27</c:v>
                </c:pt>
                <c:pt idx="1">
                  <c:v>0.254</c:v>
                </c:pt>
                <c:pt idx="2">
                  <c:v>0.29100000000000009</c:v>
                </c:pt>
                <c:pt idx="3">
                  <c:v>0.18400000000000005</c:v>
                </c:pt>
                <c:pt idx="4">
                  <c:v>0.52300000000000002</c:v>
                </c:pt>
              </c:numCache>
            </c:numRef>
          </c:val>
        </c:ser>
        <c:shape val="cylinder"/>
        <c:axId val="100106624"/>
        <c:axId val="100108160"/>
        <c:axId val="0"/>
      </c:bar3DChart>
      <c:catAx>
        <c:axId val="100106624"/>
        <c:scaling>
          <c:orientation val="minMax"/>
        </c:scaling>
        <c:axPos val="b"/>
        <c:tickLblPos val="nextTo"/>
        <c:crossAx val="100108160"/>
        <c:crosses val="autoZero"/>
        <c:auto val="1"/>
        <c:lblAlgn val="ctr"/>
        <c:lblOffset val="100"/>
      </c:catAx>
      <c:valAx>
        <c:axId val="100108160"/>
        <c:scaling>
          <c:orientation val="minMax"/>
        </c:scaling>
        <c:axPos val="l"/>
        <c:majorGridlines/>
        <c:numFmt formatCode="0.0%" sourceLinked="1"/>
        <c:tickLblPos val="nextTo"/>
        <c:crossAx val="10010662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plotArea>
      <c:layout/>
      <c:pieChart>
        <c:varyColors val="1"/>
        <c:ser>
          <c:idx val="0"/>
          <c:order val="0"/>
          <c:cat>
            <c:strRef>
              <c:f>Лист1!$A$27:$A$29</c:f>
              <c:strCache>
                <c:ptCount val="3"/>
                <c:pt idx="0">
                  <c:v>Не приступили </c:v>
                </c:pt>
                <c:pt idx="1">
                  <c:v>Аттестовано</c:v>
                </c:pt>
                <c:pt idx="2">
                  <c:v>Не аттетовано</c:v>
                </c:pt>
              </c:strCache>
            </c:strRef>
          </c:cat>
          <c:val>
            <c:numRef>
              <c:f>Лист1!$B$27:$B$29</c:f>
              <c:numCache>
                <c:formatCode>General</c:formatCode>
                <c:ptCount val="3"/>
                <c:pt idx="0">
                  <c:v>7</c:v>
                </c:pt>
                <c:pt idx="1">
                  <c:v>69</c:v>
                </c:pt>
                <c:pt idx="2">
                  <c:v>11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plotArea>
      <c:layout/>
      <c:pieChart>
        <c:varyColors val="1"/>
        <c:ser>
          <c:idx val="0"/>
          <c:order val="0"/>
          <c:cat>
            <c:strRef>
              <c:f>Лист1!$A$21:$A$23</c:f>
              <c:strCache>
                <c:ptCount val="3"/>
                <c:pt idx="0">
                  <c:v>Не приступили </c:v>
                </c:pt>
                <c:pt idx="1">
                  <c:v>Аттестовано</c:v>
                </c:pt>
                <c:pt idx="2">
                  <c:v>Не аттетовано</c:v>
                </c:pt>
              </c:strCache>
            </c:strRef>
          </c:cat>
          <c:val>
            <c:numRef>
              <c:f>Лист1!$B$21:$B$23</c:f>
              <c:numCache>
                <c:formatCode>General</c:formatCode>
                <c:ptCount val="3"/>
                <c:pt idx="0">
                  <c:v>8</c:v>
                </c:pt>
                <c:pt idx="1">
                  <c:v>92</c:v>
                </c:pt>
                <c:pt idx="2">
                  <c:v>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0351270632236942"/>
          <c:y val="0.68668296115246408"/>
          <c:w val="0.33710645269668832"/>
          <c:h val="0.30120002389671585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cat>
            <c:strRef>
              <c:f>Лист1!$A$2:$A$4</c:f>
              <c:strCache>
                <c:ptCount val="3"/>
                <c:pt idx="0">
                  <c:v>Не приступили </c:v>
                </c:pt>
                <c:pt idx="1">
                  <c:v>Аттестовано</c:v>
                </c:pt>
                <c:pt idx="2">
                  <c:v>Не аттетовано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98</c:v>
                </c:pt>
                <c:pt idx="2">
                  <c:v>9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cat>
            <c:strRef>
              <c:f>Лист1!$A$2:$A$4</c:f>
              <c:strCache>
                <c:ptCount val="3"/>
                <c:pt idx="0">
                  <c:v>Не приступили </c:v>
                </c:pt>
                <c:pt idx="1">
                  <c:v>Аттестовано</c:v>
                </c:pt>
                <c:pt idx="2">
                  <c:v>Не аттетовано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83</c:v>
                </c:pt>
                <c:pt idx="2">
                  <c:v>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4931938158564508"/>
          <c:y val="0.57156774247305853"/>
          <c:w val="0.33997552284186128"/>
          <c:h val="0.39909003166314877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>
        <c:manualLayout>
          <c:layoutTarget val="inner"/>
          <c:xMode val="edge"/>
          <c:yMode val="edge"/>
          <c:x val="0.15306835060594826"/>
          <c:y val="5.0286409975611214E-2"/>
          <c:w val="0.62017715330992851"/>
          <c:h val="0.77754356658783963"/>
        </c:manualLayout>
      </c:layout>
      <c:pieChart>
        <c:varyColors val="1"/>
        <c:ser>
          <c:idx val="0"/>
          <c:order val="0"/>
          <c:tx>
            <c:strRef>
              <c:f>Лист1!$B$13</c:f>
              <c:strCache>
                <c:ptCount val="1"/>
              </c:strCache>
            </c:strRef>
          </c:tx>
          <c:cat>
            <c:strRef>
              <c:f>Лист1!$A$14:$A$16</c:f>
              <c:strCache>
                <c:ptCount val="3"/>
                <c:pt idx="0">
                  <c:v>Не приступили </c:v>
                </c:pt>
                <c:pt idx="1">
                  <c:v>Аттестовано</c:v>
                </c:pt>
                <c:pt idx="2">
                  <c:v>Не аттетовано</c:v>
                </c:pt>
              </c:strCache>
            </c:strRef>
          </c:cat>
          <c:val>
            <c:numRef>
              <c:f>Лист1!$B$14:$B$16</c:f>
              <c:numCache>
                <c:formatCode>General</c:formatCode>
                <c:ptCount val="3"/>
                <c:pt idx="0">
                  <c:v>4</c:v>
                </c:pt>
                <c:pt idx="1">
                  <c:v>82</c:v>
                </c:pt>
                <c:pt idx="2">
                  <c:v>10</c:v>
                </c:pt>
              </c:numCache>
            </c:numRef>
          </c:val>
        </c:ser>
        <c:firstSliceAng val="0"/>
      </c:pieChart>
    </c:plotArea>
    <c:plotVisOnly val="1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cat>
            <c:strRef>
              <c:f>Лист1!$A$2:$A$4</c:f>
              <c:strCache>
                <c:ptCount val="3"/>
                <c:pt idx="0">
                  <c:v>Не приступили </c:v>
                </c:pt>
                <c:pt idx="1">
                  <c:v>Аттестовано</c:v>
                </c:pt>
                <c:pt idx="2">
                  <c:v>Не аттетовано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98</c:v>
                </c:pt>
                <c:pt idx="2">
                  <c:v>9</c:v>
                </c:pt>
              </c:numCache>
            </c:numRef>
          </c:val>
        </c:ser>
        <c:firstSliceAng val="0"/>
      </c:pieChart>
    </c:plotArea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view3D>
      <c:rAngAx val="1"/>
    </c:view3D>
    <c:plotArea>
      <c:layout>
        <c:manualLayout>
          <c:layoutTarget val="inner"/>
          <c:xMode val="edge"/>
          <c:yMode val="edge"/>
          <c:x val="1.4496106216508681E-2"/>
          <c:y val="4.5117725937428257E-2"/>
          <c:w val="0.94684761053946953"/>
          <c:h val="0.90976454812514351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33CCFF"/>
            </a:solidFill>
          </c:spPr>
          <c:dLbls>
            <c:dLbl>
              <c:idx val="0"/>
              <c:layout>
                <c:manualLayout>
                  <c:x val="8.7582861163574589E-3"/>
                  <c:y val="-1.7206760224473705E-2"/>
                </c:manualLayout>
              </c:layout>
              <c:showVal val="1"/>
            </c:dLbl>
            <c:dLbl>
              <c:idx val="1"/>
              <c:layout>
                <c:manualLayout>
                  <c:x val="9.7982940167141968E-3"/>
                  <c:y val="-1.7206760224473705E-2"/>
                </c:manualLayout>
              </c:layout>
              <c:showVal val="1"/>
            </c:dLbl>
            <c:dLbl>
              <c:idx val="2"/>
              <c:layout>
                <c:manualLayout>
                  <c:x val="-2.6002126306953585E-3"/>
                  <c:y val="-1.57631536875306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20</a:t>
                    </a:r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>
                <c:manualLayout>
                  <c:x val="-8.9086859688196213E-3"/>
                  <c:y val="-3.8204393505253216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val>
            <c:numRef>
              <c:f>Лист1!$A$2:$A$4</c:f>
              <c:numCache>
                <c:formatCode>General</c:formatCode>
                <c:ptCount val="3"/>
                <c:pt idx="0">
                  <c:v>196</c:v>
                </c:pt>
                <c:pt idx="1">
                  <c:v>183</c:v>
                </c:pt>
                <c:pt idx="2">
                  <c:v>207</c:v>
                </c:pt>
              </c:numCache>
            </c:numRef>
          </c:val>
        </c:ser>
        <c:ser>
          <c:idx val="1"/>
          <c:order val="1"/>
          <c:spPr>
            <a:solidFill>
              <a:srgbClr val="0033CC"/>
            </a:solidFill>
          </c:spPr>
          <c:dLbls>
            <c:dLbl>
              <c:idx val="0"/>
              <c:layout>
                <c:manualLayout>
                  <c:x val="2.360511010548345E-2"/>
                  <c:y val="-5.6860284257821553E-2"/>
                </c:manualLayout>
              </c:layout>
              <c:showVal val="1"/>
            </c:dLbl>
            <c:dLbl>
              <c:idx val="1"/>
              <c:layout>
                <c:manualLayout>
                  <c:x val="2.1138631992819287E-2"/>
                  <c:y val="-4.4274150417395457E-2"/>
                </c:manualLayout>
              </c:layout>
              <c:showVal val="1"/>
            </c:dLbl>
            <c:dLbl>
              <c:idx val="2"/>
              <c:layout>
                <c:manualLayout>
                  <c:x val="2.738051806170521E-2"/>
                  <c:y val="-5.33209488351424E-2"/>
                </c:manualLayout>
              </c:layout>
              <c:showVal val="1"/>
            </c:dLbl>
            <c:dLbl>
              <c:idx val="3"/>
              <c:layout>
                <c:manualLayout>
                  <c:x val="3.2665181885671891E-2"/>
                  <c:y val="-7.6408787010506423E-3"/>
                </c:manualLayout>
              </c:layout>
              <c:showVal val="1"/>
            </c:dLbl>
            <c:dLbl>
              <c:idx val="4"/>
              <c:layout>
                <c:manualLayout>
                  <c:x val="2.6726057906458878E-2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val>
            <c:numRef>
              <c:f>Лист1!$B$2:$B$4</c:f>
              <c:numCache>
                <c:formatCode>0.00%</c:formatCode>
                <c:ptCount val="3"/>
                <c:pt idx="0">
                  <c:v>0.19</c:v>
                </c:pt>
                <c:pt idx="1">
                  <c:v>0.27</c:v>
                </c:pt>
                <c:pt idx="2">
                  <c:v>0.39000000000000024</c:v>
                </c:pt>
              </c:numCache>
            </c:numRef>
          </c:val>
        </c:ser>
        <c:dLbls>
          <c:showVal val="1"/>
        </c:dLbls>
        <c:shape val="cylinder"/>
        <c:axId val="126322560"/>
        <c:axId val="126324096"/>
        <c:axId val="0"/>
      </c:bar3DChart>
      <c:catAx>
        <c:axId val="126322560"/>
        <c:scaling>
          <c:orientation val="minMax"/>
        </c:scaling>
        <c:delete val="1"/>
        <c:axPos val="b"/>
        <c:tickLblPos val="none"/>
        <c:crossAx val="126324096"/>
        <c:crosses val="autoZero"/>
        <c:auto val="1"/>
        <c:lblAlgn val="ctr"/>
        <c:lblOffset val="100"/>
      </c:catAx>
      <c:valAx>
        <c:axId val="126324096"/>
        <c:scaling>
          <c:orientation val="minMax"/>
          <c:max val="0.60000000000000064"/>
          <c:min val="0"/>
        </c:scaling>
        <c:delete val="1"/>
        <c:axPos val="l"/>
        <c:numFmt formatCode="General" sourceLinked="1"/>
        <c:tickLblPos val="none"/>
        <c:crossAx val="126322560"/>
        <c:crosses val="autoZero"/>
        <c:crossBetween val="between"/>
      </c:valAx>
    </c:plotArea>
    <c:plotVisOnly val="1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0.13349</cdr:x>
      <cdr:y>0.12571</cdr:y>
    </cdr:to>
    <cdr:sp macro="" textlink="">
      <cdr:nvSpPr>
        <cdr:cNvPr id="2" name="TextBox 18"/>
        <cdr:cNvSpPr txBox="1"/>
      </cdr:nvSpPr>
      <cdr:spPr>
        <a:xfrm xmlns:a="http://schemas.openxmlformats.org/drawingml/2006/main" flipH="1">
          <a:off x="0" y="0"/>
          <a:ext cx="59594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/>
            <a:t>8</a:t>
          </a:r>
          <a:endParaRPr lang="ru-RU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0.04528</cdr:x>
      <cdr:y>0.1261</cdr:y>
    </cdr:to>
    <cdr:sp macro="" textlink="">
      <cdr:nvSpPr>
        <cdr:cNvPr id="2" name="TextBox 19"/>
        <cdr:cNvSpPr txBox="1"/>
      </cdr:nvSpPr>
      <cdr:spPr>
        <a:xfrm xmlns:a="http://schemas.openxmlformats.org/drawingml/2006/main">
          <a:off x="0" y="0"/>
          <a:ext cx="184731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ru-RU" sz="2400" b="1" dirty="0"/>
        </a:p>
      </cdr:txBody>
    </cdr:sp>
  </cdr:relSizeAnchor>
  <cdr:relSizeAnchor xmlns:cdr="http://schemas.openxmlformats.org/drawingml/2006/chartDrawing">
    <cdr:from>
      <cdr:x>0.44125</cdr:x>
      <cdr:y>0.5704</cdr:y>
    </cdr:from>
    <cdr:to>
      <cdr:x>0.67592</cdr:x>
      <cdr:y>0.70727</cdr:y>
    </cdr:to>
    <cdr:sp macro="" textlink="">
      <cdr:nvSpPr>
        <cdr:cNvPr id="4" name="TextBox 19"/>
        <cdr:cNvSpPr txBox="1"/>
      </cdr:nvSpPr>
      <cdr:spPr>
        <a:xfrm xmlns:a="http://schemas.openxmlformats.org/drawingml/2006/main">
          <a:off x="1800200" y="2088232"/>
          <a:ext cx="957417" cy="50108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2400" b="1" dirty="0" smtClean="0"/>
            <a:t>98</a:t>
          </a:r>
          <a:endParaRPr lang="ru-RU" sz="2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52538" cy="497284"/>
          </a:xfrm>
          <a:prstGeom prst="rect">
            <a:avLst/>
          </a:prstGeom>
        </p:spPr>
        <p:txBody>
          <a:bodyPr vert="horz" lIns="92295" tIns="46148" rIns="92295" bIns="461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9436" y="1"/>
            <a:ext cx="2952538" cy="497284"/>
          </a:xfrm>
          <a:prstGeom prst="rect">
            <a:avLst/>
          </a:prstGeom>
        </p:spPr>
        <p:txBody>
          <a:bodyPr vert="horz" lIns="92295" tIns="46148" rIns="92295" bIns="46148" rtlCol="0"/>
          <a:lstStyle>
            <a:lvl1pPr algn="r">
              <a:defRPr sz="1200"/>
            </a:lvl1pPr>
          </a:lstStyle>
          <a:p>
            <a:fld id="{53064C8F-7DCF-43DE-B16F-BDFD81386854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32575" cy="3732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5" tIns="46148" rIns="92295" bIns="461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356" y="4724204"/>
            <a:ext cx="5450840" cy="4475559"/>
          </a:xfrm>
          <a:prstGeom prst="rect">
            <a:avLst/>
          </a:prstGeom>
        </p:spPr>
        <p:txBody>
          <a:bodyPr vert="horz" lIns="92295" tIns="46148" rIns="92295" bIns="461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6678"/>
            <a:ext cx="2952538" cy="497284"/>
          </a:xfrm>
          <a:prstGeom prst="rect">
            <a:avLst/>
          </a:prstGeom>
        </p:spPr>
        <p:txBody>
          <a:bodyPr vert="horz" lIns="92295" tIns="46148" rIns="92295" bIns="461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9436" y="9446678"/>
            <a:ext cx="2952538" cy="497284"/>
          </a:xfrm>
          <a:prstGeom prst="rect">
            <a:avLst/>
          </a:prstGeom>
        </p:spPr>
        <p:txBody>
          <a:bodyPr vert="horz" lIns="92295" tIns="46148" rIns="92295" bIns="46148" rtlCol="0" anchor="b"/>
          <a:lstStyle>
            <a:lvl1pPr algn="r">
              <a:defRPr sz="1200"/>
            </a:lvl1pPr>
          </a:lstStyle>
          <a:p>
            <a:fld id="{059BCFDC-9679-42BE-8238-BB2621931F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2496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349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349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6684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8657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3495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6684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657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6684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657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6684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657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endParaRPr lang="ru-RU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A61DA-C186-4DF4-9A4C-4181F3F5138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34955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  <a:p>
            <a:pPr defTabSz="926684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2806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7418">
              <a:defRPr/>
            </a:pPr>
            <a:r>
              <a:rPr lang="ru-RU" dirty="0"/>
              <a:t>Все материалы по Новому порядку аттестации размещены на сайте Министерства образования и науки Пермского края, Сайте ГАУ ДПО «ИРО ПК», на Портале «Сообщество</a:t>
            </a:r>
          </a:p>
          <a:p>
            <a:pPr defTabSz="917418">
              <a:defRPr/>
            </a:pPr>
            <a:r>
              <a:rPr lang="ru-RU" dirty="0"/>
              <a:t>педагогов Пермского края».  Служба технической поддержки оказывает помощь при технических проблемах при размещении портфолио. </a:t>
            </a:r>
          </a:p>
          <a:p>
            <a:pPr defTabSz="917418">
              <a:defRPr/>
            </a:pPr>
            <a:endParaRPr lang="ru-RU" dirty="0"/>
          </a:p>
          <a:p>
            <a:pPr defTabSz="917418">
              <a:defRPr/>
            </a:pPr>
            <a:endParaRPr lang="ru-RU" dirty="0"/>
          </a:p>
          <a:p>
            <a:pPr defTabSz="917418"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7975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27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28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34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2806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35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28061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36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2806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38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28061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39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40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41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6125"/>
            <a:ext cx="6632575" cy="3732213"/>
          </a:xfrm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9BCFDC-9679-42BE-8238-BB2621931F13}" type="slidenum">
              <a:rPr lang="ru-RU" smtClean="0"/>
              <a:pPr/>
              <a:t>42</a:t>
            </a:fld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797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4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379660" y="356207"/>
            <a:ext cx="10414001" cy="503870"/>
          </a:xfrm>
          <a:prstGeom prst="rect">
            <a:avLst/>
          </a:prstGeom>
        </p:spPr>
        <p:txBody>
          <a:bodyPr/>
          <a:lstStyle>
            <a:lvl1pPr algn="l">
              <a:defRPr sz="2800" cap="all">
                <a:solidFill>
                  <a:srgbClr val="3F3D3C"/>
                </a:solidFill>
                <a:latin typeface="+mn-lt"/>
                <a:ea typeface="+mn-ea"/>
                <a:cs typeface="+mn-cs"/>
                <a:sym typeface="Bebas Neue Regular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857783" y="6546585"/>
            <a:ext cx="241404" cy="241301"/>
          </a:xfrm>
          <a:prstGeom prst="rect">
            <a:avLst/>
          </a:prstGeom>
        </p:spPr>
        <p:txBody>
          <a:bodyPr/>
          <a:lstStyle>
            <a:lvl1pPr>
              <a:defRPr sz="1300">
                <a:solidFill>
                  <a:srgbClr val="D6D5D5"/>
                </a:solidFill>
                <a:latin typeface="SF UI Text Semibold"/>
                <a:ea typeface="SF UI Text Semibold"/>
                <a:cs typeface="SF UI Text Semibold"/>
                <a:sym typeface="SF UI Text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="" xmlns:p14="http://schemas.microsoft.com/office/powerpoint/2010/main" val="5327935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9A54F-D94E-451D-A0A6-570ED6BBA76A}" type="datetimeFigureOut">
              <a:rPr lang="ru-RU" smtClean="0"/>
              <a:pPr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F1CB6-F9E2-4665-A999-9D7EEA5C02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comm.iro.perm.ru/" TargetMode="External"/><Relationship Id="rId13" Type="http://schemas.openxmlformats.org/officeDocument/2006/relationships/hyperlink" Target="https://kungur-obr.uoedu.ru/site/section?id=201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portfolioteh@iro.perm.ru" TargetMode="External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ortfolio-edu.iro.perm.ru/" TargetMode="External"/><Relationship Id="rId11" Type="http://schemas.openxmlformats.org/officeDocument/2006/relationships/image" Target="../media/image22.png"/><Relationship Id="rId5" Type="http://schemas.openxmlformats.org/officeDocument/2006/relationships/hyperlink" Target="https://iro.perm.ru/attestaciya_pedagogov.html" TargetMode="External"/><Relationship Id="rId10" Type="http://schemas.openxmlformats.org/officeDocument/2006/relationships/image" Target="../media/image21.jpeg"/><Relationship Id="rId4" Type="http://schemas.openxmlformats.org/officeDocument/2006/relationships/hyperlink" Target="https://minobr.permkrai.ru/deyatelnost/kadrovaya-politika/attestatsiya/attestatsiya" TargetMode="External"/><Relationship Id="rId9" Type="http://schemas.openxmlformats.org/officeDocument/2006/relationships/hyperlink" Target="mailto:comtp@iro.perm.ru" TargetMode="External"/><Relationship Id="rId1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9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56" y="0"/>
            <a:ext cx="696077" cy="115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0565" y="182880"/>
            <a:ext cx="7872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УПРАВЛЕНИЕ ОБРАЗОВАНИЯ АДМИНИСТРАЦИИ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КУНГУРСКОГО МУНИЦИПАЛЬНОГО ОКРУГА 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ПЕРМСКОГО КРАЯ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278" y="2204866"/>
            <a:ext cx="11516779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Актуально об аттестации педагогических  работников муниципальных организаций осуществляющих образовательную деятельность на территории 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Кунгурского</a:t>
            </a:r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муниципального округа</a:t>
            </a:r>
            <a:endParaRPr lang="ru-RU" sz="32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64153" y="4653138"/>
            <a:ext cx="4727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Докладчик: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Быдзан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Татьяна Павловна,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етодист МАУ «ЦРО», секретарь ТАК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Кунгурского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МО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6AA78D4-D600-46BA-B7FD-C58B29DD86FF}"/>
              </a:ext>
            </a:extLst>
          </p:cNvPr>
          <p:cNvSpPr/>
          <p:nvPr/>
        </p:nvSpPr>
        <p:spPr>
          <a:xfrm>
            <a:off x="5218000" y="6336569"/>
            <a:ext cx="1756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28.09.2026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448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9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56" y="0"/>
            <a:ext cx="696077" cy="115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0565" y="182880"/>
            <a:ext cx="7872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УПРАВЛЕНИЕ ОБРАЗОВАНИЯ АДМИНИСТРАЦИИ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КУНГУРСКОГО МУНИЦИПАЛЬНОГО ОКРУГА 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ПЕРМСКОГО КРАЯ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7368" y="2204865"/>
            <a:ext cx="115212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1.   Аттестация педагогических работников Пермского края: итоги 2025-2026 учебного года.</a:t>
            </a:r>
          </a:p>
          <a:p>
            <a:pPr marL="457200" indent="-457200">
              <a:buAutoNum type="arabicPeriod" startAt="2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2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Результаты работы ТАК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Кунгурского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МО в 2025-2026 учебном году.</a:t>
            </a:r>
          </a:p>
          <a:p>
            <a:pPr marL="457200" indent="-457200">
              <a:buAutoNum type="arabicPeriod" startAt="2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Tx/>
              <a:buAutoNum type="arabicPeriod" startAt="2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Нормативно-правовое обеспечение процедуры проведения аттестации педагогических работников (Изменения).</a:t>
            </a:r>
          </a:p>
          <a:p>
            <a:pPr marL="457200" indent="-457200">
              <a:buAutoNum type="arabicPeriod" startAt="2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2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Типичные ошибки при заполнении заявлений.</a:t>
            </a:r>
          </a:p>
          <a:p>
            <a:pPr marL="457200" indent="-457200">
              <a:buAutoNum type="arabicPeriod" startAt="2"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eriod" startAt="2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Вопрос - ответ</a:t>
            </a:r>
          </a:p>
          <a:p>
            <a:pPr marL="457200" indent="-457200">
              <a:buAutoNum type="arabicPeriod" startAt="2"/>
            </a:pP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431704" y="1340768"/>
            <a:ext cx="5400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Основные вопросы семинара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448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851" t="11769" r="6977" b="3908"/>
          <a:stretch>
            <a:fillRect/>
          </a:stretch>
        </p:blipFill>
        <p:spPr bwMode="auto">
          <a:xfrm>
            <a:off x="-1" y="0"/>
            <a:ext cx="12192001" cy="6710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358" t="5405" r="5253" b="3908"/>
          <a:stretch>
            <a:fillRect/>
          </a:stretch>
        </p:blipFill>
        <p:spPr bwMode="auto">
          <a:xfrm>
            <a:off x="0" y="-22634"/>
            <a:ext cx="12192000" cy="688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7740" t="7700" r="8786" b="9001"/>
          <a:stretch>
            <a:fillRect/>
          </a:stretch>
        </p:blipFill>
        <p:spPr bwMode="auto">
          <a:xfrm>
            <a:off x="0" y="14379"/>
            <a:ext cx="12192000" cy="684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12192000" cy="4308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Сведения об аттестации педагогических работников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Кунгурского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МО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18"/>
            <a:ext cx="275067" cy="36632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548680"/>
          <a:ext cx="7200800" cy="61091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71664"/>
                <a:gridCol w="1608856"/>
                <a:gridCol w="1152128"/>
                <a:gridCol w="1368152"/>
              </a:tblGrid>
              <a:tr h="794557">
                <a:tc>
                  <a:txBody>
                    <a:bodyPr/>
                    <a:lstStyle/>
                    <a:p>
                      <a:pPr algn="ctr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На </a:t>
                      </a:r>
                    </a:p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01.06.2024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На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01.06.2025</a:t>
                      </a:r>
                    </a:p>
                    <a:p>
                      <a:pPr algn="ctr" fontAlgn="t"/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latin typeface="Calibri"/>
                        </a:rPr>
                        <a:t>На 01.06.2026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326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1" u="none" strike="noStrike" dirty="0" smtClean="0">
                          <a:solidFill>
                            <a:srgbClr val="C00000"/>
                          </a:solidFill>
                        </a:rPr>
                        <a:t>ВСЕГО </a:t>
                      </a:r>
                    </a:p>
                    <a:p>
                      <a:pPr algn="l" fontAlgn="t"/>
                      <a:r>
                        <a:rPr lang="ru-RU" sz="1800" b="1" u="none" strike="noStrike" dirty="0" smtClean="0">
                          <a:solidFill>
                            <a:srgbClr val="C00000"/>
                          </a:solidFill>
                        </a:rPr>
                        <a:t>педагогических работников 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1563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1508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1542</a:t>
                      </a:r>
                      <a:endParaRPr lang="ru-RU" sz="18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63" marR="9263" marT="9263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056462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Кол-во педагогических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работников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 имеющих квалификационную категорию (первую , высшую)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891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855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808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455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% педагогических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работников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 имеющих квалификационную категорию (первую , высшую)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57%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56,7%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52,3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94557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Кол-во педагогических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работников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 аттестованных на СЗД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369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416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449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326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% педагогических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1800" b="0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работников</a:t>
                      </a: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 аттестованных на СЗД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23,6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27,6%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29,1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32653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Не подлежат аттестации  на СЗД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303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237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285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9455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%  не подлежащих аттестации  на СЗД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l" fontAlgn="t"/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19,4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15,7%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18,4</a:t>
                      </a:r>
                      <a:endParaRPr lang="ru-RU" sz="1800" b="0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8976320" y="5085184"/>
            <a:ext cx="733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8568" y="5085184"/>
            <a:ext cx="737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ВК+1К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68408" y="5085184"/>
            <a:ext cx="486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СЗД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44472" y="5085184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Не</a:t>
            </a:r>
            <a:r>
              <a:rPr lang="ru-RU" sz="1400" b="1" dirty="0" smtClean="0"/>
              <a:t> подлежат</a:t>
            </a:r>
          </a:p>
          <a:p>
            <a:pPr algn="ctr"/>
            <a:r>
              <a:rPr lang="ru-RU" sz="1400" b="1" dirty="0" smtClean="0"/>
              <a:t> СЗД</a:t>
            </a:r>
          </a:p>
        </p:txBody>
      </p:sp>
      <p:graphicFrame>
        <p:nvGraphicFramePr>
          <p:cNvPr id="15" name="Содержимое 3"/>
          <p:cNvGraphicFramePr>
            <a:graphicFrameLocks/>
          </p:cNvGraphicFramePr>
          <p:nvPr/>
        </p:nvGraphicFramePr>
        <p:xfrm>
          <a:off x="6960096" y="980728"/>
          <a:ext cx="523190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5" cstate="print"/>
          <a:srcRect l="59714" t="49433" r="35167" b="38667"/>
          <a:stretch>
            <a:fillRect/>
          </a:stretch>
        </p:blipFill>
        <p:spPr bwMode="auto">
          <a:xfrm>
            <a:off x="7248128" y="5229200"/>
            <a:ext cx="9361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8256240" y="5085184"/>
            <a:ext cx="733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ВК</a:t>
            </a:r>
          </a:p>
        </p:txBody>
      </p:sp>
    </p:spTree>
    <p:extLst>
      <p:ext uri="{BB962C8B-B14F-4D97-AF65-F5344CB8AC3E}">
        <p14:creationId xmlns:p14="http://schemas.microsoft.com/office/powerpoint/2010/main" xmlns="" val="30264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6009" t="10234" r="17449" b="23267"/>
          <a:stretch>
            <a:fillRect/>
          </a:stretch>
        </p:blipFill>
        <p:spPr bwMode="auto">
          <a:xfrm>
            <a:off x="-8021" y="0"/>
            <a:ext cx="122000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9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56" y="0"/>
            <a:ext cx="696077" cy="115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0565" y="182880"/>
            <a:ext cx="7872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УПРАВЛЕНИЕ ОБРАЗОВАНИЯ АДМИНИСТРАЦИИ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КУНГУРСКОГО МУНИЦИПАЛЬНОГО ОКРУГА 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ПЕРМСКОГО КРАЯ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278" y="2204866"/>
            <a:ext cx="11516779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 результатах деятельности территориальной аттестационной комиссии </a:t>
            </a:r>
            <a:r>
              <a:rPr lang="ru-RU" sz="3200" b="1" dirty="0" err="1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Кунгурского</a:t>
            </a:r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МО </a:t>
            </a:r>
          </a:p>
          <a:p>
            <a:pPr algn="ctr"/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 2025-2026 учебный год</a:t>
            </a:r>
            <a:endParaRPr lang="ru-RU" sz="32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448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52534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5" y="260648"/>
            <a:ext cx="1045991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7824192" y="1916832"/>
            <a:ext cx="1847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Министерство образования и науки Пермского края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5" cstate="print"/>
          <a:srcRect l="32940" t="4634" r="26111" b="7167"/>
          <a:stretch>
            <a:fillRect/>
          </a:stretch>
        </p:blipFill>
        <p:spPr bwMode="auto">
          <a:xfrm>
            <a:off x="479376" y="188640"/>
            <a:ext cx="5256584" cy="636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6" cstate="print"/>
          <a:srcRect l="34250" t="41600" r="23619" b="18500"/>
          <a:stretch>
            <a:fillRect/>
          </a:stretch>
        </p:blipFill>
        <p:spPr bwMode="auto">
          <a:xfrm>
            <a:off x="5879977" y="3140968"/>
            <a:ext cx="6176851" cy="329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3125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3082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2905" y="260648"/>
            <a:ext cx="123617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944872" y="2348880"/>
            <a:ext cx="1847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Министерство образования и науки Пермского края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952929" y="3974"/>
            <a:ext cx="63734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СОСТАВ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территориальной аттестационной комиссии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Кунгурского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муниципального округа Пермского края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 2025-2026 учебный год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91344" y="1340768"/>
          <a:ext cx="11809314" cy="5184578"/>
        </p:xfrm>
        <a:graphic>
          <a:graphicData uri="http://schemas.openxmlformats.org/drawingml/2006/table">
            <a:tbl>
              <a:tblPr/>
              <a:tblGrid>
                <a:gridCol w="3353711"/>
                <a:gridCol w="8455603"/>
              </a:tblGrid>
              <a:tr h="4398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Ф.И.О.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Место работы, должность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7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Паршакова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Олеся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Алексеевна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начальник Управления образования администрации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Кунгурского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муниципального округа Пермского края, председатель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Воронцова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Марина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Владимировна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заместитель начальника по правовым вопросам, начальник отдела организационно-правового обеспечения деятельности Управления образования администрации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Кунгурского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муниципального округа Пермского края, заместитель председателя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Быдзан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Татьяна Павловна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методист муниципального автономного учреждения «Центр развития  образования», секретарь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Никифорова Людмила Павловна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заведующий Муниципального автономного дошкольного образовательного учреждения «Центр развития ребенка - детский сад № 13»,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Пушкарева Татьяна Борисовна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директор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Муниципального автономного учреждения дополнительного образования «Центр дополнительного образования детей «Дар»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,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Семенцова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Екатерина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Николаевна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председатель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Кунгурской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территориальной организации Профессионального союза работников народного образования и науки Российской Федерации, член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Синицкая Татьяна Ивановна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директор Муниципального автономного учреждения «Центр развития образования»,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Стругова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Юлия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Валерьевна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заместитель начальника по общему, дополнительному образованию и воспитанию Управления образования администрации </a:t>
                      </a:r>
                      <a:r>
                        <a:rPr lang="ru-RU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Кунгурского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муниципального округа Пермского края,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125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12192000" cy="4308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ПЕРВАЯ квалификационная категория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79380" y="620689"/>
          <a:ext cx="10801199" cy="533598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0040"/>
                <a:gridCol w="5061008"/>
                <a:gridCol w="1635857"/>
                <a:gridCol w="1853971"/>
                <a:gridCol w="1890323"/>
              </a:tblGrid>
              <a:tr h="9729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/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u="none" strike="noStrike" dirty="0"/>
                        <a:t>Педагогические работники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u="none" strike="noStrike" dirty="0"/>
                        <a:t>ВСЕГО </a:t>
                      </a:r>
                      <a:endParaRPr lang="ru-RU" sz="2000" u="none" strike="noStrike" dirty="0" smtClean="0"/>
                    </a:p>
                    <a:p>
                      <a:pPr algn="ctr" fontAlgn="t"/>
                      <a:r>
                        <a:rPr lang="ru-RU" sz="2000" u="none" strike="noStrike" dirty="0" smtClean="0"/>
                        <a:t>подано </a:t>
                      </a:r>
                      <a:r>
                        <a:rPr lang="ru-RU" sz="2000" u="none" strike="noStrike" dirty="0"/>
                        <a:t>заявлений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u="none" strike="noStrike" dirty="0"/>
                        <a:t>Не приступили к процедуре аттестации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u="none" strike="noStrike" dirty="0"/>
                        <a:t>Всего рассмотрено на АК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</a:tr>
              <a:tr h="732763">
                <a:tc gridSpan="2">
                  <a:txBody>
                    <a:bodyPr/>
                    <a:lstStyle/>
                    <a:p>
                      <a:pPr algn="l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ВСЕГО по муниципалитету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99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</a:p>
                  </a:txBody>
                  <a:tcPr marL="9263" marR="9263" marT="9263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93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rgbClr val="FFFF00"/>
                    </a:solidFill>
                  </a:tcPr>
                </a:tc>
              </a:tr>
              <a:tr h="70529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/>
                        <a:t>1.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</a:t>
                      </a:r>
                      <a:r>
                        <a:rPr lang="ru-RU" sz="1800" b="1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школ (СП детский сад)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73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</a:tr>
              <a:tr h="97498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/>
                        <a:t>2.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детских садов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u="none" strike="noStrike" dirty="0"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</a:tr>
              <a:tr h="97498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 dirty="0"/>
                        <a:t>3.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организаций ДО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u="none" strike="noStrike" dirty="0"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u="none" strike="noStrike" dirty="0"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</a:tr>
              <a:tr h="97498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u="none" strike="noStrike"/>
                        <a:t>4.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ЦППМСП, ПМПК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u="none" strike="noStrike" dirty="0"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0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ru-RU" sz="2400" b="1" i="1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64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12192000" cy="4308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ПЕРВАЯ квалификационная категория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79379" y="620688"/>
          <a:ext cx="10801200" cy="574414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0040"/>
                <a:gridCol w="3744415"/>
                <a:gridCol w="2952451"/>
                <a:gridCol w="1853971"/>
                <a:gridCol w="1890323"/>
              </a:tblGrid>
              <a:tr h="9729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u="none" strike="noStrike" dirty="0"/>
                        <a:t>№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/>
                        <a:t>Педагогические </a:t>
                      </a:r>
                      <a:endParaRPr lang="ru-RU" sz="1800" b="1" u="none" strike="noStrike" dirty="0" smtClean="0"/>
                    </a:p>
                    <a:p>
                      <a:pPr algn="ctr" fontAlgn="t"/>
                      <a:r>
                        <a:rPr lang="ru-RU" sz="1800" b="1" u="none" strike="noStrike" dirty="0" smtClean="0"/>
                        <a:t>работники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рассмотрено на АК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экспертных заключений (положительных, отрицательных)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педагогов, имеющих награду</a:t>
                      </a:r>
                    </a:p>
                  </a:txBody>
                  <a:tcPr marL="9525" marR="9525" marT="9525" marB="0"/>
                </a:tc>
              </a:tr>
              <a:tr h="732763">
                <a:tc gridSpan="2">
                  <a:txBody>
                    <a:bodyPr/>
                    <a:lstStyle/>
                    <a:p>
                      <a:pPr algn="l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ВСЕГО по муниципалитету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93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58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35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</a:tr>
              <a:tr h="705295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u="none" strike="noStrike" dirty="0"/>
                        <a:t>1.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</a:t>
                      </a:r>
                      <a:r>
                        <a:rPr lang="ru-RU" sz="1800" b="1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школ (СП детский сад)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97498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u="none" strike="noStrike" dirty="0"/>
                        <a:t>2.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детских садов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/>
                </a:tc>
              </a:tr>
              <a:tr h="97498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u="none" strike="noStrike" dirty="0"/>
                        <a:t>3.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организаций ДО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/>
                </a:tc>
              </a:tr>
              <a:tr h="97498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1" u="none" strike="noStrike" dirty="0"/>
                        <a:t>4.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>
                          <a:latin typeface="Calibri" pitchFamily="34" charset="0"/>
                          <a:cs typeface="Calibri" pitchFamily="34" charset="0"/>
                        </a:rPr>
                        <a:t>педагогические работники ЦППМСП, ПМПК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64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12192000" cy="4308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ПЕРВАЯ квалификационная категория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79380" y="620689"/>
          <a:ext cx="11449271" cy="56641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1269"/>
                <a:gridCol w="2235187"/>
                <a:gridCol w="1535991"/>
                <a:gridCol w="1296144"/>
                <a:gridCol w="1224136"/>
                <a:gridCol w="1512168"/>
                <a:gridCol w="1656184"/>
                <a:gridCol w="1728192"/>
              </a:tblGrid>
              <a:tr h="576063">
                <a:tc>
                  <a:txBody>
                    <a:bodyPr/>
                    <a:lstStyle/>
                    <a:p>
                      <a:pPr algn="ctr" fontAlgn="t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экспертных  заключений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(положительных, отрицательных) </a:t>
                      </a:r>
                    </a:p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имеющих награду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(по заявлению)</a:t>
                      </a:r>
                    </a:p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981426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u="none" strike="noStrike" dirty="0"/>
                        <a:t>№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/>
                        <a:t>Педагогические </a:t>
                      </a:r>
                      <a:endParaRPr lang="ru-RU" sz="1800" b="1" u="none" strike="noStrike" dirty="0" smtClean="0"/>
                    </a:p>
                    <a:p>
                      <a:pPr algn="ctr" fontAlgn="t"/>
                      <a:r>
                        <a:rPr lang="ru-RU" sz="1800" b="1" u="none" strike="noStrike" dirty="0" smtClean="0"/>
                        <a:t>работники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Рассмотрено на  АК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Аттестовано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НЕ</a:t>
                      </a:r>
                    </a:p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аттестовано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Рассмотрено на  АК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Аттестовано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НЕ</a:t>
                      </a:r>
                    </a:p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аттестовано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562352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smtClean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ВСЕГО </a:t>
                      </a:r>
                      <a:r>
                        <a:rPr lang="ru-RU" sz="1800" b="1" u="none" strike="noStrike" dirty="0">
                          <a:solidFill>
                            <a:srgbClr val="FF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по муниципалитету</a:t>
                      </a:r>
                      <a:endParaRPr lang="ru-RU" sz="1800" b="1" i="0" u="none" strike="noStrike" dirty="0">
                        <a:solidFill>
                          <a:srgbClr val="FF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58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54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35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35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638779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/>
                        <a:t>1.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 ШКОЛЫ</a:t>
                      </a:r>
                    </a:p>
                    <a:p>
                      <a:pPr algn="ctr" fontAlgn="t"/>
                      <a:r>
                        <a:rPr lang="ru-RU" sz="1800" b="1" u="none" strike="noStrike" baseline="0" dirty="0" smtClean="0">
                          <a:latin typeface="Calibri" pitchFamily="34" charset="0"/>
                          <a:cs typeface="Calibri" pitchFamily="34" charset="0"/>
                        </a:rPr>
                        <a:t> +СП детский сад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46</a:t>
                      </a:r>
                      <a:endParaRPr lang="ru-RU" sz="2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42</a:t>
                      </a:r>
                      <a:endParaRPr lang="ru-RU" sz="2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</a:t>
                      </a:r>
                      <a:endParaRPr lang="ru-RU" sz="2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88303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/>
                        <a:t>2.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ДОО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88303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/>
                        <a:t>3.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УДО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883038"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u="none" strike="noStrike" dirty="0"/>
                        <a:t>4.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u="none" strike="noStrike" dirty="0" smtClean="0">
                          <a:latin typeface="Calibri" pitchFamily="34" charset="0"/>
                          <a:cs typeface="Calibri" pitchFamily="34" charset="0"/>
                        </a:rPr>
                        <a:t>ЦППМСП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263" marR="9263" marT="92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64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/>
          <p:nvPr/>
        </p:nvGraphicFramePr>
        <p:xfrm>
          <a:off x="4367808" y="2060848"/>
          <a:ext cx="381642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/>
          <p:nvPr/>
        </p:nvGraphicFramePr>
        <p:xfrm>
          <a:off x="0" y="3284984"/>
          <a:ext cx="5663952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-39538"/>
            <a:ext cx="12192000" cy="1236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Количество педагогических работников аттестованных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на ПЕРВУЮ квалификационную категорию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87488" y="335699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5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59497" y="530121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92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799857" y="1196752"/>
            <a:ext cx="27549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2024-2025 год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заявлений 87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3392" y="2276872"/>
            <a:ext cx="27917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2023-2024 год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заявлений 105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84032" y="234888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7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 flipH="1">
            <a:off x="5591945" y="2564906"/>
            <a:ext cx="595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11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96001" y="414908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69</a:t>
            </a:r>
            <a:endParaRPr lang="ru-RU" sz="2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919536" y="342900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7799512" y="2924944"/>
          <a:ext cx="439248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8760297" y="1484784"/>
            <a:ext cx="27549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2025-2026 год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заявлений 99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84433" y="515719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89</a:t>
            </a:r>
            <a:endParaRPr lang="ru-RU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9696400" y="342900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0056441" y="3501008"/>
            <a:ext cx="3401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6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94825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 Результаты аттестации педагогических работников на ВЫСШУЮ квалификационную категорию в 2025-2026 учебном году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" y="1268760"/>
          <a:ext cx="12191999" cy="4431230"/>
        </p:xfrm>
        <a:graphic>
          <a:graphicData uri="http://schemas.openxmlformats.org/drawingml/2006/table">
            <a:tbl>
              <a:tblPr/>
              <a:tblGrid>
                <a:gridCol w="1985889"/>
                <a:gridCol w="819469"/>
                <a:gridCol w="1266452"/>
                <a:gridCol w="1117457"/>
                <a:gridCol w="1174768"/>
                <a:gridCol w="867373"/>
                <a:gridCol w="955084"/>
                <a:gridCol w="945339"/>
                <a:gridCol w="1003813"/>
                <a:gridCol w="1033051"/>
                <a:gridCol w="1023304"/>
              </a:tblGrid>
              <a:tr h="11521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Педагогические</a:t>
                      </a: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работники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подано заявлений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Не 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приступили </a:t>
                      </a: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к </a:t>
                      </a: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процедуре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аттестации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рассмотрено 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на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АК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экспертных заключений (положительных, отрицательных) 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Количество педагогов, имеющих награду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Аттестовано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Не аттестовано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Количество отрицательных экспертных заключений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Аттестовано с отрицательными экспертными заключениями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Не аттестовано с отрицательными экспертными заключениями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1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Школ + СП детский сад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 smtClean="0">
                          <a:solidFill>
                            <a:srgbClr val="C00000"/>
                          </a:solidFill>
                          <a:latin typeface="Calibri"/>
                        </a:rPr>
                        <a:t>34</a:t>
                      </a:r>
                      <a:endParaRPr lang="ru-RU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1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детских </a:t>
                      </a:r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садов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01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УДО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  <a:endParaRPr lang="ru-RU" sz="2400" b="0" i="1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5876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ЦППМСП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ВСЕГО по муниципалитету</a:t>
                      </a:r>
                    </a:p>
                  </a:txBody>
                  <a:tcPr marL="5207" marR="5207" marT="520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1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108</a:t>
                      </a:r>
                      <a:endParaRPr lang="ru-RU" sz="2800" b="1" i="1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1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1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107</a:t>
                      </a:r>
                      <a:endParaRPr lang="ru-RU" sz="2800" b="1" i="1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1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62</a:t>
                      </a:r>
                      <a:endParaRPr lang="ru-RU" sz="2800" b="1" i="1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1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45</a:t>
                      </a:r>
                      <a:endParaRPr lang="ru-RU" sz="2800" b="1" i="1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98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</a:t>
                      </a:r>
                      <a:endParaRPr lang="ru-RU" sz="2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9</a:t>
                      </a:r>
                      <a:endParaRPr lang="ru-RU" sz="28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207" marR="5207" marT="52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1236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Количество педагогических работников аттестованных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на ВЫСШУЮ квалификационную категорию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graphicFrame>
        <p:nvGraphicFramePr>
          <p:cNvPr id="7" name="Диаграмма 6"/>
          <p:cNvGraphicFramePr/>
          <p:nvPr/>
        </p:nvGraphicFramePr>
        <p:xfrm>
          <a:off x="0" y="3068960"/>
          <a:ext cx="561662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775520" y="364502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487488" y="364502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59497" y="501317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83</a:t>
            </a:r>
            <a:endParaRPr lang="ru-RU" sz="2400" b="1" dirty="0"/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3935760" y="2276872"/>
          <a:ext cx="4464496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655841" y="1340768"/>
            <a:ext cx="27549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2024-2025 год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заявлений 96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369" y="2420888"/>
            <a:ext cx="27549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2023-2024 год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заявлений 91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23992" y="249289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 flipH="1">
            <a:off x="5663952" y="2708922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8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807969" y="393305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83</a:t>
            </a:r>
            <a:endParaRPr lang="ru-RU" sz="2400" b="1" dirty="0"/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8112224" y="2924944"/>
          <a:ext cx="4079776" cy="3660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8904312" y="2420888"/>
            <a:ext cx="27917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2025-2026 год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заявлений 108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9624393" y="3645026"/>
            <a:ext cx="595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9</a:t>
            </a:r>
            <a:endParaRPr lang="ru-RU" sz="2400" b="1" dirty="0"/>
          </a:p>
        </p:txBody>
      </p:sp>
      <p:sp>
        <p:nvSpPr>
          <p:cNvPr id="24" name="TextBox 23"/>
          <p:cNvSpPr txBox="1"/>
          <p:nvPr/>
        </p:nvSpPr>
        <p:spPr>
          <a:xfrm flipH="1">
            <a:off x="9984433" y="3356994"/>
            <a:ext cx="595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66022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Количество не аттестованных педагогических работников</a:t>
            </a:r>
          </a:p>
          <a:p>
            <a:pPr algn="ctr"/>
            <a:endParaRPr lang="ru-RU" sz="24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407368" y="692696"/>
          <a:ext cx="11568608" cy="4745692"/>
        </p:xfrm>
        <a:graphic>
          <a:graphicData uri="http://schemas.openxmlformats.org/drawingml/2006/table">
            <a:tbl>
              <a:tblPr/>
              <a:tblGrid>
                <a:gridCol w="5400600"/>
                <a:gridCol w="3672408"/>
                <a:gridCol w="249560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/>
                          <a:ea typeface="Calibri"/>
                          <a:cs typeface="Times New Roman"/>
                        </a:rPr>
                        <a:t>Наименование ОО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/>
                          <a:ea typeface="Calibri"/>
                          <a:cs typeface="Times New Roman"/>
                        </a:rPr>
                        <a:t>Кол-во </a:t>
                      </a:r>
                      <a:endParaRPr lang="ru-RU" sz="1800" b="1" dirty="0" smtClean="0"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Arial"/>
                          <a:ea typeface="Calibri"/>
                          <a:cs typeface="Times New Roman"/>
                        </a:rPr>
                        <a:t>не </a:t>
                      </a:r>
                      <a:r>
                        <a:rPr lang="ru-RU" sz="1800" b="1" dirty="0">
                          <a:latin typeface="Arial"/>
                          <a:ea typeface="Calibri"/>
                          <a:cs typeface="Times New Roman"/>
                        </a:rPr>
                        <a:t>аттестованных педагогов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/>
                          <a:ea typeface="Calibri"/>
                          <a:cs typeface="Times New Roman"/>
                        </a:rPr>
                        <a:t>Должность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/>
                          <a:ea typeface="Calibri"/>
                          <a:cs typeface="Times New Roman"/>
                        </a:rPr>
                        <a:t>ПЕРВАЯ КВАЛИФИКАЦИОННАЯ КАТЕГОРИЯ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МАОУ «СКОШ для учащихся ОВЗ»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МАОУ «</a:t>
                      </a:r>
                      <a:r>
                        <a:rPr lang="ru-RU" sz="1800" dirty="0" err="1">
                          <a:latin typeface="Arial"/>
                          <a:ea typeface="Calibri"/>
                          <a:cs typeface="Times New Roman"/>
                        </a:rPr>
                        <a:t>Моховская</a:t>
                      </a: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 СОШ»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Педагог-психолог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МАОУ «Плехановская СОШ»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/>
                          <a:ea typeface="Calibri"/>
                          <a:cs typeface="Times New Roman"/>
                        </a:rPr>
                        <a:t>ВЫСШАЯ КВАЛИФИКАЦИОННАЯ КАТЕГОРИЯ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МАОУ СОШ №1 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Arial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СП «Детский сад»)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педагог-психолог 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МАОУ «Гимназия №16</a:t>
                      </a:r>
                      <a:r>
                        <a:rPr lang="ru-RU" sz="1800" dirty="0" smtClean="0">
                          <a:latin typeface="Arial"/>
                          <a:ea typeface="Calibri"/>
                          <a:cs typeface="Times New Roman"/>
                        </a:rPr>
                        <a:t>»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dirty="0" smtClean="0">
                          <a:latin typeface="Arial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СП «Детский сад»)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воспитатель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МАОУ «Ергачинская СОШ»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МАОУ «Кыласовская СОШ»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МАОУ «Моховская СОШ»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МАОУ «</a:t>
                      </a:r>
                      <a:r>
                        <a:rPr lang="ru-RU" sz="1800" dirty="0" err="1">
                          <a:latin typeface="Arial"/>
                          <a:ea typeface="Calibri"/>
                          <a:cs typeface="Times New Roman"/>
                        </a:rPr>
                        <a:t>Плехановская</a:t>
                      </a: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 СОШ»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МАОУ «Шадейская СОШ»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/>
                          <a:ea typeface="Calibri"/>
                          <a:cs typeface="Times New Roman"/>
                        </a:rPr>
                        <a:t>учитель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407368" y="5445225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Аттестованы с отрицательным экспертным заключением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ГАК – 1 «учитель» (МАОУ «СОШ №10»)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ТАК – 1 «учитель» (МАОУ СОШ №18)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79376" y="5517232"/>
            <a:ext cx="6984776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Диаграмма 25"/>
          <p:cNvGraphicFramePr/>
          <p:nvPr/>
        </p:nvGraphicFramePr>
        <p:xfrm>
          <a:off x="2447596" y="2996952"/>
          <a:ext cx="7008779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A68F942-4DF4-44A7-B7A2-3A907A9EE6DE}"/>
              </a:ext>
            </a:extLst>
          </p:cNvPr>
          <p:cNvSpPr/>
          <p:nvPr/>
        </p:nvSpPr>
        <p:spPr>
          <a:xfrm>
            <a:off x="0" y="0"/>
            <a:ext cx="12192000" cy="876300"/>
          </a:xfrm>
          <a:prstGeom prst="rect">
            <a:avLst/>
          </a:prstGeom>
          <a:gradFill>
            <a:gsLst>
              <a:gs pos="0">
                <a:srgbClr val="0070C0">
                  <a:lumMod val="80000"/>
                  <a:lumOff val="20000"/>
                </a:srgbClr>
              </a:gs>
              <a:gs pos="100000">
                <a:srgbClr val="0070C0">
                  <a:lumMod val="10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Кунгурский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муниципальный округ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xmlns="" id="{1B164A62-3119-4704-8FEC-AF51063DFF55}"/>
              </a:ext>
            </a:extLst>
          </p:cNvPr>
          <p:cNvSpPr txBox="1">
            <a:spLocks/>
          </p:cNvSpPr>
          <p:nvPr/>
        </p:nvSpPr>
        <p:spPr>
          <a:xfrm>
            <a:off x="0" y="1052736"/>
            <a:ext cx="12192000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150000"/>
              </a:lnSpc>
              <a:spcBef>
                <a:spcPts val="108"/>
              </a:spcBef>
            </a:pPr>
            <a:endParaRPr lang="ru-RU" b="1" noProof="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lnSpc>
                <a:spcPct val="150000"/>
              </a:lnSpc>
              <a:spcBef>
                <a:spcPts val="108"/>
              </a:spcBef>
            </a:pPr>
            <a:r>
              <a:rPr lang="ru-RU" b="1" noProof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Образовательных организаций  -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</a:t>
            </a:r>
            <a:endParaRPr lang="ru-RU" b="1" noProof="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algn="ctr">
              <a:lnSpc>
                <a:spcPct val="150000"/>
              </a:lnSpc>
              <a:spcBef>
                <a:spcPts val="108"/>
              </a:spcBef>
            </a:pPr>
            <a:r>
              <a:rPr kumimoji="0" lang="ru-RU" b="1" i="0" u="none" strike="noStrike" kern="1200" cap="none" spc="0" normalizeH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Педагогических  работников – 1542</a:t>
            </a:r>
          </a:p>
          <a:p>
            <a:pPr algn="ctr">
              <a:lnSpc>
                <a:spcPct val="150000"/>
              </a:lnSpc>
              <a:spcBef>
                <a:spcPts val="108"/>
              </a:spcBef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Из них имеют высшую и первую квалификационные категории - 808 (52 %) </a:t>
            </a:r>
          </a:p>
          <a:p>
            <a:pPr lvl="0" algn="ctr">
              <a:spcBef>
                <a:spcPts val="108"/>
              </a:spcBef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АППГ  -  855 (57 %)</a:t>
            </a:r>
          </a:p>
          <a:p>
            <a:pPr lvl="0" algn="ctr">
              <a:lnSpc>
                <a:spcPct val="150000"/>
              </a:lnSpc>
              <a:spcBef>
                <a:spcPts val="108"/>
              </a:spcBef>
            </a:pPr>
            <a:r>
              <a:rPr kumimoji="0" lang="ru-RU" b="1" i="0" u="none" strike="noStrike" kern="1200" cap="none" spc="0" normalizeH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Подано заявлений:</a:t>
            </a:r>
          </a:p>
          <a:p>
            <a:pPr lvl="0" algn="ctr">
              <a:lnSpc>
                <a:spcPct val="90000"/>
              </a:lnSpc>
              <a:spcBef>
                <a:spcPts val="108"/>
              </a:spcBef>
            </a:pPr>
            <a:endParaRPr kumimoji="0" lang="ru-RU" b="1" i="0" u="none" strike="noStrike" kern="1200" cap="none" spc="0" normalizeH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ctr">
              <a:lnSpc>
                <a:spcPct val="90000"/>
              </a:lnSpc>
              <a:spcBef>
                <a:spcPts val="108"/>
              </a:spcBef>
            </a:pPr>
            <a:endParaRPr kumimoji="0" lang="ru-RU" b="1" i="0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19671" y="5877272"/>
            <a:ext cx="1632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2023-2024 </a:t>
            </a:r>
          </a:p>
          <a:p>
            <a:r>
              <a:rPr lang="ru-RU" sz="1400" b="1" dirty="0" smtClean="0"/>
              <a:t>учебный год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5895" y="5877272"/>
            <a:ext cx="1632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2024-2025 </a:t>
            </a:r>
          </a:p>
          <a:p>
            <a:r>
              <a:rPr lang="ru-RU" sz="1400" b="1" dirty="0" smtClean="0"/>
              <a:t>учебный год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6108" y="5877272"/>
            <a:ext cx="1632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2025-2026 </a:t>
            </a:r>
          </a:p>
          <a:p>
            <a:r>
              <a:rPr lang="ru-RU" sz="1400" b="1" dirty="0" smtClean="0"/>
              <a:t>учебный год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87756" y="5085187"/>
            <a:ext cx="67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38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7969" y="5085187"/>
            <a:ext cx="67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50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28181" y="4797155"/>
            <a:ext cx="6720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xmlns="" val="1235952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68616" name="Picture 8" descr="✅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6" y="274638"/>
            <a:ext cx="182563" cy="182562"/>
          </a:xfrm>
          <a:prstGeom prst="rect">
            <a:avLst/>
          </a:prstGeom>
          <a:noFill/>
        </p:spPr>
      </p:pic>
      <p:pic>
        <p:nvPicPr>
          <p:cNvPr id="72708" name="Picture 4" descr="https://sun9-37.userapi.com/s/v1/ig2/LcuiDj3U9m4pwAb5Tdudt-fBdk_JadtzFLCp7TDfUOwT9D6CjXDQFneB2DD3ljPXzqgw35kAJ95mLrMKDwdgYgSv.jpg?quality=95&amp;as=32x19,48x28,72x42,108x63,160x93,240x140,360x210,480x280,540x315,640x373,720x420,1080x629,1280x746,1440x839,2560x1492&amp;from=bu&amp;u=xmLPuItZizo03klK7Qs7T5cLqf03QK9fwvHb2f08Xag&amp;cs=2560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344" y="31990"/>
            <a:ext cx="11712624" cy="6826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30829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2905" y="260648"/>
            <a:ext cx="123617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944872" y="2348880"/>
            <a:ext cx="1847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Министерство образования и науки Пермского края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952929" y="3974"/>
            <a:ext cx="637341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СОСТАВ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территориальной аттестационной комиссии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Кунгурского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муниципального округа Пермского края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 2026-2027 учебный год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91344" y="1340768"/>
          <a:ext cx="11809314" cy="5184578"/>
        </p:xfrm>
        <a:graphic>
          <a:graphicData uri="http://schemas.openxmlformats.org/drawingml/2006/table">
            <a:tbl>
              <a:tblPr/>
              <a:tblGrid>
                <a:gridCol w="3353711"/>
                <a:gridCol w="8455603"/>
              </a:tblGrid>
              <a:tr h="43982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Ф.И.О.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Место работы, должность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7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/>
                          <a:ea typeface="Calibri"/>
                          <a:cs typeface="Times New Roman"/>
                        </a:rPr>
                        <a:t>Кирякова</a:t>
                      </a: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Оксана Валерьевна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начальник Управления образования администрации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Кунгурского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муниципального округа Пермского края, председатель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Воронцова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Марина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Владимировна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заместитель начальника по правовым вопросам, начальник отдела организационно-правового обеспечения деятельности Управления образования администрации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Кунгурского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муниципального округа Пермского края, заместитель председателя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Быдзан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Татьяна Павловна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методист муниципального автономного учреждения «Центр развития  образования», секретарь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Никифорова Людмила Павловна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заведующий Муниципального автономного дошкольного образовательного учреждения «Центр развития ребенка - детский сад № 13»,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Пушкарева Татьяна Борисовна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директор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Муниципального автономного учреждения дополнительного образования «Центр дополнительного образования детей «Дар»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,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97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Семенцова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Екатерина 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Николаевна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председатель </a:t>
                      </a:r>
                      <a:r>
                        <a:rPr lang="ru-RU" sz="1600" dirty="0" err="1">
                          <a:latin typeface="Times New Roman"/>
                          <a:ea typeface="Calibri"/>
                          <a:cs typeface="Times New Roman"/>
                        </a:rPr>
                        <a:t>Кунгурской</a:t>
                      </a: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 территориальной организации Профессионального союза работников народного образования и науки Российской Федерации, член комиссии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Синицкая Татьяна Ивановна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директор Муниципального автономного учреждения «Центр развития образования»,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5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Calibri"/>
                          <a:cs typeface="Times New Roman"/>
                        </a:rPr>
                        <a:t>Стругова</a:t>
                      </a: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Юлия</a:t>
                      </a:r>
                      <a:r>
                        <a:rPr lang="ru-RU" sz="1800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 smtClean="0">
                          <a:latin typeface="Times New Roman"/>
                          <a:ea typeface="Calibri"/>
                          <a:cs typeface="Times New Roman"/>
                        </a:rPr>
                        <a:t>Валерьевна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заместитель начальника по общему, дополнительному образованию и воспитанию Управления образования администрации </a:t>
                      </a:r>
                      <a:r>
                        <a:rPr lang="ru-RU" sz="1600" dirty="0" err="1" smtClean="0">
                          <a:latin typeface="Times New Roman"/>
                          <a:ea typeface="Calibri"/>
                          <a:cs typeface="Times New Roman"/>
                        </a:rPr>
                        <a:t>Кунгурского</a:t>
                      </a:r>
                      <a:r>
                        <a:rPr lang="ru-RU" sz="1600" dirty="0" smtClean="0">
                          <a:latin typeface="Times New Roman"/>
                          <a:ea typeface="Calibri"/>
                          <a:cs typeface="Times New Roman"/>
                        </a:rPr>
                        <a:t> муниципального округа Пермского края, член комиссии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125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5681" t="5405" r="27627" b="10272"/>
          <a:stretch>
            <a:fillRect/>
          </a:stretch>
        </p:blipFill>
        <p:spPr bwMode="auto">
          <a:xfrm>
            <a:off x="263352" y="0"/>
            <a:ext cx="5112568" cy="660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36877" t="20034" r="28473" b="13299"/>
          <a:stretch>
            <a:fillRect/>
          </a:stretch>
        </p:blipFill>
        <p:spPr bwMode="auto">
          <a:xfrm>
            <a:off x="5855296" y="0"/>
            <a:ext cx="63367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1192864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Сроки приема заявлений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на 2026-2027 учебный год: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95400" y="1412776"/>
            <a:ext cx="10081120" cy="2880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на ноябрь 2026 года: </a:t>
            </a:r>
            <a:r>
              <a:rPr lang="ru-RU" sz="2600" dirty="0" smtClean="0"/>
              <a:t>с 03 по 21 августа 2026 г.; </a:t>
            </a:r>
          </a:p>
          <a:p>
            <a:pPr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на декабрь 2026 года</a:t>
            </a:r>
            <a:r>
              <a:rPr lang="ru-RU" sz="2600" dirty="0" smtClean="0"/>
              <a:t>: с 05  по 25 сентября 2026 г.;</a:t>
            </a:r>
          </a:p>
          <a:p>
            <a:pPr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на январь 2027 года</a:t>
            </a:r>
            <a:r>
              <a:rPr lang="ru-RU" sz="2600" dirty="0" smtClean="0"/>
              <a:t>: с 05 по 27 октября 2026 г.;</a:t>
            </a:r>
          </a:p>
          <a:p>
            <a:pPr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на февраль 2027 года</a:t>
            </a:r>
            <a:r>
              <a:rPr lang="ru-RU" sz="2600" dirty="0" smtClean="0"/>
              <a:t>: с 05 по 26 ноября 2026 г.;</a:t>
            </a:r>
          </a:p>
          <a:p>
            <a:pPr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на март 2027 года</a:t>
            </a:r>
            <a:r>
              <a:rPr lang="ru-RU" sz="2600" dirty="0" smtClean="0"/>
              <a:t>: с 01 по 15 декабря 2026 г.;</a:t>
            </a:r>
          </a:p>
          <a:p>
            <a:pPr>
              <a:buNone/>
            </a:pPr>
            <a:r>
              <a:rPr lang="ru-RU" sz="2600" dirty="0" smtClean="0">
                <a:solidFill>
                  <a:srgbClr val="C00000"/>
                </a:solidFill>
              </a:rPr>
              <a:t>на апрель 2027 года</a:t>
            </a:r>
            <a:r>
              <a:rPr lang="ru-RU" sz="2600" dirty="0" smtClean="0"/>
              <a:t>: с 11 по 25 января 2027 г.</a:t>
            </a: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1371" y="1340768"/>
            <a:ext cx="11425269" cy="30963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79377" y="4653138"/>
            <a:ext cx="113292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Заявления,  в комплекте с документами, принимаются по адресу: г. Кунгур, ул. Гагарина, 7,  2 этаж, </a:t>
            </a:r>
            <a:r>
              <a:rPr lang="ru-RU" sz="2400" dirty="0" err="1" smtClean="0"/>
              <a:t>каб</a:t>
            </a:r>
            <a:r>
              <a:rPr lang="ru-RU" sz="2400" dirty="0" smtClean="0"/>
              <a:t>. №9, МАУ «ЦРО» (здание во дворе).</a:t>
            </a:r>
          </a:p>
          <a:p>
            <a:r>
              <a:rPr lang="ru-RU" sz="2400" dirty="0" smtClean="0"/>
              <a:t>Секретарь ТАК – </a:t>
            </a:r>
            <a:r>
              <a:rPr lang="ru-RU" sz="2400" dirty="0" err="1" smtClean="0"/>
              <a:t>Быдзан</a:t>
            </a:r>
            <a:r>
              <a:rPr lang="ru-RU" sz="2400" dirty="0" smtClean="0"/>
              <a:t> Татьяна Павловна, тел. </a:t>
            </a:r>
            <a:r>
              <a:rPr lang="ru-RU" sz="2400" smtClean="0"/>
              <a:t>2-10-28 </a:t>
            </a:r>
            <a:endParaRPr lang="ru-RU" sz="2400" dirty="0" smtClean="0"/>
          </a:p>
          <a:p>
            <a:r>
              <a:rPr lang="ru-RU" sz="2400" dirty="0" smtClean="0"/>
              <a:t>или 2-10-34 (</a:t>
            </a:r>
            <a:r>
              <a:rPr lang="ru-RU" sz="2400" dirty="0" err="1" smtClean="0"/>
              <a:t>доб</a:t>
            </a:r>
            <a:r>
              <a:rPr lang="ru-RU" sz="2400" dirty="0" smtClean="0"/>
              <a:t>. 160)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7368" y="4581128"/>
            <a:ext cx="11425269" cy="2016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119675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56" y="0"/>
            <a:ext cx="696077" cy="1156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50565" y="182880"/>
            <a:ext cx="7872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itchFamily="34" charset="0"/>
                <a:cs typeface="Arial" pitchFamily="34" charset="0"/>
              </a:rPr>
              <a:t>УПРАВЛЕНИЕ ОБРАЗОВАНИЯ АДМИНИСТРАЦИИ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КУНГУРСКОГО МУНИЦИПАЛЬНОГО ОКРУГА </a:t>
            </a:r>
          </a:p>
          <a:p>
            <a:r>
              <a:rPr lang="ru-RU" sz="1600" dirty="0">
                <a:latin typeface="Arial" pitchFamily="34" charset="0"/>
                <a:cs typeface="Arial" pitchFamily="34" charset="0"/>
              </a:rPr>
              <a:t>ПЕРМСКОГО КРАЯ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7278" y="2204864"/>
            <a:ext cx="11516779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Нормативно-правовое обеспечение процедуры аттестации педагогических работников на квалификационные категории</a:t>
            </a:r>
          </a:p>
          <a:p>
            <a:pPr algn="ctr"/>
            <a:r>
              <a:rPr lang="ru-RU" sz="3200" dirty="0" smtClean="0">
                <a:latin typeface="Arial" pitchFamily="34" charset="0"/>
                <a:cs typeface="Arial" pitchFamily="34" charset="0"/>
              </a:rPr>
              <a:t> (Изменения).</a:t>
            </a:r>
            <a:r>
              <a:rPr lang="ru-RU" sz="32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3200" b="1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448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4308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Федеральные НПА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549" y="426871"/>
            <a:ext cx="899699" cy="782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19819" y="614450"/>
            <a:ext cx="343329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МИНИСТЕРСТВО ПРОСВЕЩЕНИЯ РОССИЙСКОЙ ФЕДЕРАЦИИ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23296" y="529804"/>
            <a:ext cx="347991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ФЕДЕРЛЬНАЯ СЛУЖБА </a:t>
            </a: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ПО НАДЗОРУ В СФЕРЕ </a:t>
            </a:r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b="1" dirty="0">
                <a:latin typeface="Arial" pitchFamily="34" charset="0"/>
                <a:cs typeface="Arial" pitchFamily="34" charset="0"/>
              </a:rPr>
              <a:t>ОБРАЗОВАНИЯ И НАУКИ</a:t>
            </a:r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7" descr="C:\Users\User\Downloads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28" r="54168"/>
          <a:stretch/>
        </p:blipFill>
        <p:spPr bwMode="auto">
          <a:xfrm>
            <a:off x="10203217" y="450681"/>
            <a:ext cx="1213663" cy="7585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9336" y="1772816"/>
            <a:ext cx="120726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spc="-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ru-RU" sz="2000" spc="-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37662" t="21165" r="22924" b="55094"/>
          <a:stretch>
            <a:fillRect/>
          </a:stretch>
        </p:blipFill>
        <p:spPr bwMode="auto">
          <a:xfrm>
            <a:off x="1847528" y="2060849"/>
            <a:ext cx="7053607" cy="239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/>
          <a:srcRect l="19265" t="30141" r="24591" b="50172"/>
          <a:stretch>
            <a:fillRect/>
          </a:stretch>
        </p:blipFill>
        <p:spPr bwMode="auto">
          <a:xfrm>
            <a:off x="551386" y="3789040"/>
            <a:ext cx="112728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/>
          <a:srcRect l="19982" t="30141" r="76073" b="61603"/>
          <a:stretch>
            <a:fillRect/>
          </a:stretch>
        </p:blipFill>
        <p:spPr bwMode="auto">
          <a:xfrm>
            <a:off x="623392" y="2924944"/>
            <a:ext cx="79208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7" cstate="print"/>
          <a:srcRect l="19982" t="30141" r="76073" b="61603"/>
          <a:stretch>
            <a:fillRect/>
          </a:stretch>
        </p:blipFill>
        <p:spPr bwMode="auto">
          <a:xfrm>
            <a:off x="623392" y="1988840"/>
            <a:ext cx="79208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2720736" y="836712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Трудовой  кодекс Российской  Федерации</a:t>
            </a:r>
          </a:p>
          <a:p>
            <a:endParaRPr lang="ru-RU" sz="2400" b="1" dirty="0" smtClean="0"/>
          </a:p>
          <a:p>
            <a:r>
              <a:rPr lang="ru-RU" sz="2400" b="1" dirty="0" smtClean="0"/>
              <a:t>Федеральный закон «Об образовании в Российской Федерации» (от 29 декабря 2012 № 273-ФЗ ,  </a:t>
            </a:r>
            <a:endParaRPr lang="ru-RU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36160" y="3356996"/>
            <a:ext cx="41044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5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(ред. от 25.04.2026)</a:t>
            </a:r>
            <a:endParaRPr lang="ru-RU" sz="215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774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7042" t="39985" r="19033" b="15719"/>
          <a:stretch>
            <a:fillRect/>
          </a:stretch>
        </p:blipFill>
        <p:spPr bwMode="auto">
          <a:xfrm>
            <a:off x="1" y="692696"/>
            <a:ext cx="10992544" cy="4301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-39538"/>
            <a:ext cx="12192000" cy="5461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Региональные НПА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488" y="620689"/>
            <a:ext cx="1411109" cy="213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341269" y="2924944"/>
            <a:ext cx="1850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ru-RU" sz="1200" dirty="0" smtClean="0">
                <a:latin typeface="Arial" pitchFamily="34" charset="0"/>
                <a:cs typeface="Arial" pitchFamily="34" charset="0"/>
              </a:rPr>
              <a:t>Министерство образования и науки Пермского края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125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4366"/>
            <a:ext cx="12192000" cy="655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Федеральные и региональные НПА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3352" y="692696"/>
            <a:ext cx="41088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Сайт Министерства</a:t>
            </a: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образования и науки</a:t>
            </a: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Пермского края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3352" y="1700810"/>
            <a:ext cx="3261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Сайт ГАУ ДПО «ИРО ПК»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3356" y="2132859"/>
            <a:ext cx="18202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Сайт Портфолио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3355" y="2564904"/>
            <a:ext cx="33596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Служба технической</a:t>
            </a: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поддержки сайта</a:t>
            </a: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Портфолио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3352" y="3573019"/>
            <a:ext cx="3216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  <a:cs typeface="Calibri" pitchFamily="34" charset="0"/>
              </a:rPr>
              <a:t>Портал «Сообщество</a:t>
            </a: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педагогов Пермского края»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3352" y="4293096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Служба технической поддержки </a:t>
            </a:r>
            <a:endParaRPr lang="ru-RU" b="1" dirty="0" smtClean="0">
              <a:cs typeface="Times New Roman" panose="02020603050405020304" pitchFamily="18" charset="0"/>
            </a:endParaRPr>
          </a:p>
          <a:p>
            <a:r>
              <a:rPr lang="ru-RU" b="1" dirty="0" smtClean="0">
                <a:cs typeface="Times New Roman" panose="02020603050405020304" pitchFamily="18" charset="0"/>
              </a:rPr>
              <a:t>Портала «Сообщество </a:t>
            </a:r>
            <a:r>
              <a:rPr lang="ru-RU" b="1" dirty="0">
                <a:cs typeface="Times New Roman" panose="02020603050405020304" pitchFamily="18" charset="0"/>
              </a:rPr>
              <a:t>педагогов Пермского края»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35761" y="836715"/>
            <a:ext cx="5184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https://minobr.permkrai.ru/deyatelnost/kadrovaya-politika/attestatsiya/attestatsiya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35763" y="1700810"/>
            <a:ext cx="5712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https://iro.perm.ru/attestaciya_pedagogov.html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935761" y="2204867"/>
            <a:ext cx="3370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6"/>
              </a:rPr>
              <a:t>https://portfolio-edu.iro.perm.ru/</a:t>
            </a:r>
            <a:endParaRPr lang="ru-RU" dirty="0"/>
          </a:p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935763" y="2852942"/>
            <a:ext cx="3312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https://portfolioteh@iro.perm.ru</a:t>
            </a:r>
            <a:endParaRPr lang="en-US" dirty="0"/>
          </a:p>
          <a:p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935765" y="3645028"/>
            <a:ext cx="35221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http://www.educomm.iro.perm.ru/</a:t>
            </a:r>
            <a:endParaRPr lang="en-US" dirty="0"/>
          </a:p>
          <a:p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935765" y="4437118"/>
            <a:ext cx="211333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hlinkClick r:id="rId9"/>
              </a:rPr>
              <a:t>comtp@iro.perm.ru</a:t>
            </a:r>
            <a:endParaRPr lang="en-US" dirty="0"/>
          </a:p>
          <a:p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976320" y="1628801"/>
            <a:ext cx="2952328" cy="6681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97A47A4-A30F-548E-1C77-690895A4FA3D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80380" y="2636918"/>
            <a:ext cx="2246449" cy="131042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63352" y="5373216"/>
            <a:ext cx="3528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Сайт  Управления образования</a:t>
            </a:r>
          </a:p>
          <a:p>
            <a:r>
              <a:rPr lang="ru-RU" b="1" dirty="0" smtClean="0"/>
              <a:t> администрации </a:t>
            </a:r>
            <a:r>
              <a:rPr lang="ru-RU" b="1" dirty="0" err="1" smtClean="0"/>
              <a:t>Кунгурского</a:t>
            </a:r>
            <a:r>
              <a:rPr lang="ru-RU" b="1" dirty="0" smtClean="0"/>
              <a:t> МО </a:t>
            </a:r>
          </a:p>
          <a:p>
            <a:r>
              <a:rPr lang="ru-RU" b="1" dirty="0" smtClean="0"/>
              <a:t>(Кадровое обеспечение) </a:t>
            </a:r>
            <a:endParaRPr lang="ru-RU" b="1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12" cstate="print"/>
          <a:srcRect l="8148" t="18329" r="68506" b="70843"/>
          <a:stretch>
            <a:fillRect/>
          </a:stretch>
        </p:blipFill>
        <p:spPr bwMode="auto">
          <a:xfrm>
            <a:off x="8976320" y="692696"/>
            <a:ext cx="3215680" cy="84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935760" y="5589243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13"/>
              </a:rPr>
              <a:t>https://kungur-obr.uoedu.ru/site/section?id=201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6084" name="Picture 4" descr="https://sun9-80.userapi.com/impg/k2SaSlt-IOZ3GkLJNDsRUSSDHwl6y3fSTxk_2A/sLwpkDEVAjU.jpg?size=723x727&amp;quality=95&amp;sign=a90c232a2f2950002c735a931f684cc5&amp;type=album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D8DAD9"/>
              </a:clrFrom>
              <a:clrTo>
                <a:srgbClr val="D8DAD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480376" y="4221088"/>
            <a:ext cx="2232248" cy="22445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7370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43672" y="-1107504"/>
            <a:ext cx="12192000" cy="5461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Региональные НПА - ИЗМЕНЕНИЯ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15992" t="6263" r="16887" b="26777"/>
          <a:stretch>
            <a:fillRect/>
          </a:stretch>
        </p:blipFill>
        <p:spPr bwMode="auto">
          <a:xfrm>
            <a:off x="-83763" y="-30558"/>
            <a:ext cx="12275764" cy="6888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0" y="0"/>
            <a:ext cx="3561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itchFamily="34" charset="0"/>
              </a:rPr>
              <a:t>Региональные НПА - ИЗМЕНЕНИЯ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53125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5461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Региональные НПА - ИЗМЕНЕНИЯ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32491" t="5334" r="23450" b="3668"/>
          <a:stretch>
            <a:fillRect/>
          </a:stretch>
        </p:blipFill>
        <p:spPr bwMode="auto">
          <a:xfrm>
            <a:off x="0" y="548680"/>
            <a:ext cx="5087888" cy="5979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s://sun9-71.userapi.com/s/v1/ig2/mFjkeOuwBTi76s8wPRiQoBsc3MPrO-wHC305ZwzQ7b8Xb2SMYf3sI3DuHPs2_k_g9ZrlBDsLF60RGcmqyeO5JRAw.jpg?quality=95&amp;as=32x27,48x40,72x61,108x91,160x134,240x202,360x303,480x403,540x454,640x538,720x605,1080x908,1280x1076,1440x1210,1993x1675&amp;from=bu&amp;u=aXZ5tboBNCVZO24x7DZblS2O4y2oFPDcazUp8aciHRU&amp;cs=1993x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9896" y="548684"/>
            <a:ext cx="7032104" cy="5910073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3171" cy="1307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3125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358" t="5405" r="5253" b="3908"/>
          <a:stretch>
            <a:fillRect/>
          </a:stretch>
        </p:blipFill>
        <p:spPr bwMode="auto">
          <a:xfrm>
            <a:off x="0" y="-22634"/>
            <a:ext cx="12192000" cy="688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992" t="5405" r="16887" b="27773"/>
          <a:stretch>
            <a:fillRect/>
          </a:stretch>
        </p:blipFill>
        <p:spPr bwMode="auto">
          <a:xfrm>
            <a:off x="0" y="0"/>
            <a:ext cx="12192000" cy="682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7449" y="260648"/>
            <a:ext cx="10414001" cy="50387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Заверяем  НАГРАДУ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72707" name="Picture 3" descr="\\Bidzan\in\Быдзан грамота копия верна.jpg"/>
          <p:cNvPicPr>
            <a:picLocks noChangeAspect="1" noChangeArrowheads="1"/>
          </p:cNvPicPr>
          <p:nvPr/>
        </p:nvPicPr>
        <p:blipFill>
          <a:blip r:embed="rId2" cstate="print"/>
          <a:srcRect t="61664"/>
          <a:stretch>
            <a:fillRect/>
          </a:stretch>
        </p:blipFill>
        <p:spPr bwMode="auto">
          <a:xfrm>
            <a:off x="767408" y="847226"/>
            <a:ext cx="11089232" cy="6010774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6009" t="6034" r="17055" b="27467"/>
          <a:stretch>
            <a:fillRect/>
          </a:stretch>
        </p:blipFill>
        <p:spPr bwMode="auto">
          <a:xfrm>
            <a:off x="0" y="0"/>
            <a:ext cx="12192000" cy="68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16009" t="6034" r="17055" b="27467"/>
          <a:stretch>
            <a:fillRect/>
          </a:stretch>
        </p:blipFill>
        <p:spPr bwMode="auto">
          <a:xfrm>
            <a:off x="0" y="0"/>
            <a:ext cx="12192000" cy="681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\\Bidzan\in\Аттестация\Декабрь 2025_Кунгурский МО\Клюкова Н.В\Трудовая Клюкова - 0001.jpg"/>
          <p:cNvPicPr>
            <a:picLocks noChangeAspect="1" noChangeArrowheads="1"/>
          </p:cNvPicPr>
          <p:nvPr/>
        </p:nvPicPr>
        <p:blipFill>
          <a:blip r:embed="rId3" cstate="print"/>
          <a:srcRect l="4511" b="27600"/>
          <a:stretch>
            <a:fillRect/>
          </a:stretch>
        </p:blipFill>
        <p:spPr bwMode="auto">
          <a:xfrm>
            <a:off x="0" y="404664"/>
            <a:ext cx="6168008" cy="5976664"/>
          </a:xfrm>
          <a:prstGeom prst="rect">
            <a:avLst/>
          </a:prstGeom>
          <a:noFill/>
        </p:spPr>
      </p:pic>
      <p:pic>
        <p:nvPicPr>
          <p:cNvPr id="5" name="Picture 3" descr="\\Bidzan\in\Аттестация\Декабрь 2025_Кунгурский МО\Клюкова Н.В\Трудовая Клюкова - 0002.jpg"/>
          <p:cNvPicPr>
            <a:picLocks noChangeAspect="1" noChangeArrowheads="1"/>
          </p:cNvPicPr>
          <p:nvPr/>
        </p:nvPicPr>
        <p:blipFill>
          <a:blip r:embed="rId4" cstate="print"/>
          <a:srcRect l="5640" t="2090" b="25647"/>
          <a:stretch>
            <a:fillRect/>
          </a:stretch>
        </p:blipFill>
        <p:spPr bwMode="auto">
          <a:xfrm>
            <a:off x="6168008" y="548680"/>
            <a:ext cx="6023992" cy="5832648"/>
          </a:xfrm>
          <a:prstGeom prst="rect">
            <a:avLst/>
          </a:prstGeom>
          <a:noFill/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5112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ЗАЯВЛЕНИЕ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632315" y="1844824"/>
            <a:ext cx="10927372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20377" t="21282" r="20145" b="9813"/>
          <a:stretch>
            <a:fillRect/>
          </a:stretch>
        </p:blipFill>
        <p:spPr bwMode="auto">
          <a:xfrm>
            <a:off x="1415481" y="476672"/>
            <a:ext cx="9245827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93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51125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Показатели профессиональной деятельности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632315" y="1844824"/>
            <a:ext cx="10927372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17042" t="13063" r="16253" b="10797"/>
          <a:stretch>
            <a:fillRect/>
          </a:stretch>
        </p:blipFill>
        <p:spPr bwMode="auto">
          <a:xfrm>
            <a:off x="911424" y="476672"/>
            <a:ext cx="9289032" cy="598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93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87625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Сведения о результатах профессиональной деятельности педагога, </a:t>
            </a:r>
          </a:p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типичные ошибки в заявлении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632315" y="1844824"/>
            <a:ext cx="10927372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C1A08D"/>
              </a:clrFrom>
              <a:clrTo>
                <a:srgbClr val="C1A08D">
                  <a:alpha val="0"/>
                </a:srgbClr>
              </a:clrTo>
            </a:clrChange>
          </a:blip>
          <a:srcRect l="19453" t="18133" r="22148" b="13454"/>
          <a:stretch>
            <a:fillRect/>
          </a:stretch>
        </p:blipFill>
        <p:spPr bwMode="auto">
          <a:xfrm>
            <a:off x="1775520" y="908723"/>
            <a:ext cx="8424936" cy="5573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93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b="6250"/>
          <a:stretch>
            <a:fillRect/>
          </a:stretch>
        </p:blipFill>
        <p:spPr bwMode="auto">
          <a:xfrm>
            <a:off x="466416" y="650338"/>
            <a:ext cx="11725584" cy="620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2"/>
            <a:ext cx="11928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Колонку  «СПЕЦИАЛЬНОСТЬ/ПРЕДМЕТ» заполнять только по должности «учитель», 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наименование предмета в именительном падеже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10202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Информационно-методическое сопровождение аттестации</a:t>
            </a:r>
            <a:endParaRPr lang="ru-RU" sz="2400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632315" y="1844824"/>
            <a:ext cx="10927372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 l="14262" t="27402" r="40712" b="51290"/>
          <a:stretch>
            <a:fillRect/>
          </a:stretch>
        </p:blipFill>
        <p:spPr bwMode="auto">
          <a:xfrm>
            <a:off x="407368" y="980728"/>
            <a:ext cx="944931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63352" y="4797152"/>
            <a:ext cx="11593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2. Опорная  площадка МАУ «ЦРО»  - </a:t>
            </a:r>
            <a:r>
              <a:rPr lang="ru-RU" dirty="0" smtClean="0"/>
              <a:t>Аттестация педагогических работников  (</a:t>
            </a:r>
            <a:r>
              <a:rPr lang="ru-RU" b="1" dirty="0" smtClean="0"/>
              <a:t>индивидуальные консультации по оформлению </a:t>
            </a:r>
            <a:r>
              <a:rPr lang="ru-RU" b="1" dirty="0" err="1" smtClean="0"/>
              <a:t>портфолио</a:t>
            </a:r>
            <a:r>
              <a:rPr lang="ru-RU" b="1" dirty="0" smtClean="0"/>
              <a:t>!!!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1344" y="3933056"/>
            <a:ext cx="11665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1. Краевой семинар  «Процедура аттестации педагогических работников на первую и высшую квалификационные категории: анализ типичных ошибок в оформлении документов»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35360" y="5733256"/>
            <a:ext cx="11593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3. Методические </a:t>
            </a:r>
            <a:r>
              <a:rPr lang="ru-RU" b="1" dirty="0" smtClean="0"/>
              <a:t>рекомендации  ГАУ  ДПО «ИРО ПК»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93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1236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Опорная площадка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МАУ «ЦРО» по направлению «Навигатор успеха: управление и методика»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68610" name="Picture 2" descr="https://sun9-79.userapi.com/s/v1/ig2/GwTxceP_urtQgkva-qtpMbobmcKgj-BUypvcM2Z5uwhQWgiANRzq06_t2dONPA42Rk8876WZmPC3jyvpmJ2KYnKL.jpg?quality=95&amp;as=32x24,48x36,72x54,108x81,160x120,240x180,360x270,480x360,540x405,640x480,720x540,1080x810,1280x960&amp;from=bu&amp;u=zNwgAoaA45_T8Qy0bCcfun2jtj9XgSQ3JCl4YwFz4ak&amp;cs=1280x0"/>
          <p:cNvPicPr>
            <a:picLocks noChangeAspect="1" noChangeArrowheads="1"/>
          </p:cNvPicPr>
          <p:nvPr/>
        </p:nvPicPr>
        <p:blipFill>
          <a:blip r:embed="rId4" cstate="print"/>
          <a:srcRect t="38987"/>
          <a:stretch>
            <a:fillRect/>
          </a:stretch>
        </p:blipFill>
        <p:spPr bwMode="auto">
          <a:xfrm>
            <a:off x="0" y="1196752"/>
            <a:ext cx="6528048" cy="2987200"/>
          </a:xfrm>
          <a:prstGeom prst="rect">
            <a:avLst/>
          </a:prstGeom>
          <a:noFill/>
        </p:spPr>
      </p:pic>
      <p:sp>
        <p:nvSpPr>
          <p:cNvPr id="25" name="Прямоугольник 24"/>
          <p:cNvSpPr/>
          <p:nvPr/>
        </p:nvSpPr>
        <p:spPr>
          <a:xfrm>
            <a:off x="6672064" y="1340768"/>
            <a:ext cx="5519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10 октября 2026 семинар для ответственных за аттестацию педагогических работников в образовательных организациях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Индивидуальные консультации для педагогов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8612" name="Picture 4" descr="https://sun9-45.userapi.com/s/v1/ig2/iwte_mu7SDpWPhFclCqEuBvx0_BES3Cyh_es-HSz4RDEwE1AAaZ6ako7ADb8iW2TNu28qZk1XggcSp-FHNHWLZWQ.jpg?quality=95&amp;as=32x24,48x36,72x54,108x81,160x120,240x180,360x270,480x360,540x405,640x480,720x540,960x720&amp;from=bu&amp;cs=960x0"/>
          <p:cNvPicPr>
            <a:picLocks noChangeAspect="1" noChangeArrowheads="1"/>
          </p:cNvPicPr>
          <p:nvPr/>
        </p:nvPicPr>
        <p:blipFill>
          <a:blip r:embed="rId5" cstate="print"/>
          <a:srcRect l="2625" t="14000" b="14251"/>
          <a:stretch>
            <a:fillRect/>
          </a:stretch>
        </p:blipFill>
        <p:spPr bwMode="auto">
          <a:xfrm>
            <a:off x="6719392" y="3573018"/>
            <a:ext cx="5472608" cy="3024293"/>
          </a:xfrm>
          <a:prstGeom prst="rect">
            <a:avLst/>
          </a:prstGeom>
          <a:noFill/>
        </p:spPr>
      </p:pic>
      <p:pic>
        <p:nvPicPr>
          <p:cNvPr id="68616" name="Picture 8" descr="✅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5576" y="274638"/>
            <a:ext cx="182563" cy="182562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191344" y="4365106"/>
            <a:ext cx="6336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14 и 18 ноября 2025 - семинар-практикум для педагогов дошкольных образовательных и общеобразовательных организаций . </a:t>
            </a:r>
            <a:b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тема "Что необходимо знать об изменениях в процедуре аттестации педагогическим работникам, аттестующимся на квалификационные категории в 2025-2026 учебном году»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1236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Краевой семинар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«Процедура аттестации педагогических работников на первую и высшую квалификационные категории: анализ типичных ошибок в оформлении документов»  </a:t>
            </a:r>
            <a:endParaRPr lang="ru-RU" sz="2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400256" y="2276874"/>
            <a:ext cx="3600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30 апреля 2026 – </a:t>
            </a: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опыт работы по теме</a:t>
            </a:r>
            <a:endParaRPr lang="ru-RU" dirty="0" smtClean="0"/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«Организационно-методического сопровождения аттестации педагогических работников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Кунгурского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муниципального округа»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31276" t="17618" r="40070" b="50409"/>
          <a:stretch>
            <a:fillRect/>
          </a:stretch>
        </p:blipFill>
        <p:spPr bwMode="auto">
          <a:xfrm>
            <a:off x="1" y="1196752"/>
            <a:ext cx="8030723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39538"/>
            <a:ext cx="12192000" cy="6564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33242" t="12033" r="32903" b="8206"/>
          <a:stretch>
            <a:fillRect/>
          </a:stretch>
        </p:blipFill>
        <p:spPr bwMode="auto">
          <a:xfrm>
            <a:off x="191344" y="0"/>
            <a:ext cx="4896544" cy="651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5" cstate="print"/>
          <a:srcRect l="25936" t="17344" r="24591" b="24579"/>
          <a:stretch>
            <a:fillRect/>
          </a:stretch>
        </p:blipFill>
        <p:spPr bwMode="auto">
          <a:xfrm>
            <a:off x="5159900" y="1268760"/>
            <a:ext cx="684320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6522490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     Управление образования администрации Кунгурского муниципального округа Пермского края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836" y="6486020"/>
            <a:ext cx="275067" cy="366327"/>
          </a:xfrm>
          <a:prstGeom prst="rect">
            <a:avLst/>
          </a:prstGeom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4" cstate="print"/>
          <a:srcRect l="31365" t="5334" r="32017" b="3668"/>
          <a:stretch>
            <a:fillRect/>
          </a:stretch>
        </p:blipFill>
        <p:spPr bwMode="auto">
          <a:xfrm>
            <a:off x="263352" y="188641"/>
            <a:ext cx="4680520" cy="625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/>
          <a:srcRect l="28738" t="8001" r="30313" b="3801"/>
          <a:stretch>
            <a:fillRect/>
          </a:stretch>
        </p:blipFill>
        <p:spPr bwMode="auto">
          <a:xfrm>
            <a:off x="6384032" y="0"/>
            <a:ext cx="5472608" cy="663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963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8016</TotalTime>
  <Words>1911</Words>
  <Application>Microsoft Office PowerPoint</Application>
  <PresentationFormat>Произвольный</PresentationFormat>
  <Paragraphs>547</Paragraphs>
  <Slides>42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Сроки приема заявлений  на 2026-2027 учебный год: 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Заверяем  НАГРАДУ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</vt:vector>
  </TitlesOfParts>
  <Company>Romeo1994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User</cp:lastModifiedBy>
  <cp:revision>653</cp:revision>
  <cp:lastPrinted>2023-10-11T04:24:05Z</cp:lastPrinted>
  <dcterms:created xsi:type="dcterms:W3CDTF">2022-08-15T08:04:53Z</dcterms:created>
  <dcterms:modified xsi:type="dcterms:W3CDTF">2026-09-29T05:55:12Z</dcterms:modified>
</cp:coreProperties>
</file>