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sldIdLst>
    <p:sldId id="783" r:id="rId2"/>
    <p:sldId id="808" r:id="rId3"/>
    <p:sldId id="807" r:id="rId4"/>
    <p:sldId id="595" r:id="rId5"/>
    <p:sldId id="809" r:id="rId6"/>
    <p:sldId id="810" r:id="rId7"/>
    <p:sldId id="811" r:id="rId8"/>
    <p:sldId id="813" r:id="rId9"/>
    <p:sldId id="814" r:id="rId10"/>
    <p:sldId id="837" r:id="rId11"/>
    <p:sldId id="812" r:id="rId12"/>
    <p:sldId id="838" r:id="rId13"/>
    <p:sldId id="839" r:id="rId14"/>
    <p:sldId id="841" r:id="rId15"/>
    <p:sldId id="842" r:id="rId16"/>
    <p:sldId id="843" r:id="rId17"/>
    <p:sldId id="849" r:id="rId18"/>
    <p:sldId id="848" r:id="rId19"/>
    <p:sldId id="847" r:id="rId20"/>
    <p:sldId id="844" r:id="rId21"/>
    <p:sldId id="845" r:id="rId22"/>
    <p:sldId id="846" r:id="rId23"/>
    <p:sldId id="833" r:id="rId24"/>
    <p:sldId id="832" r:id="rId25"/>
    <p:sldId id="835" r:id="rId26"/>
    <p:sldId id="834" r:id="rId27"/>
    <p:sldId id="836" r:id="rId28"/>
    <p:sldId id="840" r:id="rId2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F6F7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6375" autoAdjust="0"/>
  </p:normalViewPr>
  <p:slideViewPr>
    <p:cSldViewPr snapToGrid="0">
      <p:cViewPr varScale="1">
        <p:scale>
          <a:sx n="71" d="100"/>
          <a:sy n="71" d="100"/>
        </p:scale>
        <p:origin x="1032" y="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D58B84-8206-495C-BC3B-4691FE03DC0A}" type="datetimeFigureOut">
              <a:rPr lang="ru-RU" smtClean="0"/>
              <a:pPr/>
              <a:t>07.04.2024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99944F-B2F7-4284-9066-3ACBE55B469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36984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E99944F-B2F7-4284-9066-3ACBE55B469A}" type="slidenum">
              <a:rPr lang="ru-RU" smtClean="0"/>
              <a:pPr/>
              <a:t>23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00545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6E7F37D-723B-4DCB-B554-AE9A18757BC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D909C339-BDB6-470B-8995-C2E66BA4520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74AE900-C17A-443B-B43B-1A17E2010C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3B7AD-1199-4626-8C10-80A6F0D33C10}" type="datetimeFigureOut">
              <a:rPr lang="ru-RU" smtClean="0"/>
              <a:pPr/>
              <a:t>07.04.2024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E64B76B-E10C-4922-A40C-C06CD0957F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C678245-C875-4C8C-997F-C8DD76507B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904AB-5150-4C38-8E43-810EE419E38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0307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42F81DA-2AA9-4009-A5B8-102DAD178A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205D2202-DEA3-4726-AB47-EFE67E4431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2F78354-BC81-4240-A25B-534E5B381A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3B7AD-1199-4626-8C10-80A6F0D33C10}" type="datetimeFigureOut">
              <a:rPr lang="ru-RU" smtClean="0"/>
              <a:pPr/>
              <a:t>07.04.2024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C396ABB-C6D1-4F7E-9746-9AF6F6C66E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6568A8C-25B8-410C-A5C2-252E1435E4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904AB-5150-4C38-8E43-810EE419E38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29597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8675B047-500A-4A9E-80FB-429614214C8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A464EFBA-D45C-4D02-AF15-33298FF3554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9761D3D-4CF8-4B95-A5DB-733760C98A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3B7AD-1199-4626-8C10-80A6F0D33C10}" type="datetimeFigureOut">
              <a:rPr lang="ru-RU" smtClean="0"/>
              <a:pPr/>
              <a:t>07.04.2024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C268312-3AE2-4A2C-928F-D19363B193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D4A0D75-8928-4B4B-84D1-D91E04B0F6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904AB-5150-4C38-8E43-810EE419E38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33982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3F8C8E8-23E7-4FC5-A4FC-FA1B81C709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23AAC4F-FEBF-4D9B-A1A9-07B3BCC6B1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720B2E8-AF77-4A80-9FC6-6BE22E245D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3B7AD-1199-4626-8C10-80A6F0D33C10}" type="datetimeFigureOut">
              <a:rPr lang="ru-RU" smtClean="0"/>
              <a:pPr/>
              <a:t>07.04.2024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8FE6195-BF00-4592-9325-EDBE1CD32B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8963C5E-CF63-46E3-89A8-0009FEA2D4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904AB-5150-4C38-8E43-810EE419E38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30026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D73F04C-0F35-4437-9F48-1F36313468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8D7424C6-01CC-49DD-ACE1-505D461468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6F4781D-588D-48C7-A5CB-5D5070C470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3B7AD-1199-4626-8C10-80A6F0D33C10}" type="datetimeFigureOut">
              <a:rPr lang="ru-RU" smtClean="0"/>
              <a:pPr/>
              <a:t>07.04.2024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65104BC-36C1-4547-ACC0-A2C3CE77A3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5F95EDF-58C8-42DE-AB3D-B7DB51EF02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904AB-5150-4C38-8E43-810EE419E38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58627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F7437DC-DBED-4967-AD75-D3E032A809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510C266-F18C-4942-88A7-3376E070AF1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0EA7E1BC-4699-4C0C-940B-1CF716FA93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A36B59DC-20D9-4441-B131-84C4B931C7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3B7AD-1199-4626-8C10-80A6F0D33C10}" type="datetimeFigureOut">
              <a:rPr lang="ru-RU" smtClean="0"/>
              <a:pPr/>
              <a:t>07.04.2024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BE3672F5-DA57-473A-A947-A46331C967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0F838B4C-AFDF-439B-8957-1C8812A17B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904AB-5150-4C38-8E43-810EE419E38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52475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76E0483-F785-47FF-AD65-742AFB2BAE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58CC47D3-F571-4D7F-B462-8B6DE51C72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47DBC1B8-280F-4034-BA02-1FC971B05A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A816E168-2203-4D1B-8DCB-72D0C0FC6FF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A1B92BB6-03DA-4D63-92FF-BE69EBB8F19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0A52D7F4-9E93-4F30-A6ED-D64E09C9AA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3B7AD-1199-4626-8C10-80A6F0D33C10}" type="datetimeFigureOut">
              <a:rPr lang="ru-RU" smtClean="0"/>
              <a:pPr/>
              <a:t>07.04.2024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423E85B4-C8AE-4061-9ED8-9B14B70BA2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C61D0D24-B3BE-4CBC-82BD-E5950BE973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904AB-5150-4C38-8E43-810EE419E38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73172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9A6D113-1353-412B-ABFE-32BCCF7AE6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5D68DC70-15F1-4BC1-815B-5084489398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3B7AD-1199-4626-8C10-80A6F0D33C10}" type="datetimeFigureOut">
              <a:rPr lang="ru-RU" smtClean="0"/>
              <a:pPr/>
              <a:t>07.04.2024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8203E0F1-F2D0-4C00-8243-AF37578762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B31A279B-FFB9-4C24-848E-F30A3BBD5C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904AB-5150-4C38-8E43-810EE419E38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43102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F4A81739-AB88-4736-AB9F-7962136ACD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3B7AD-1199-4626-8C10-80A6F0D33C10}" type="datetimeFigureOut">
              <a:rPr lang="ru-RU" smtClean="0"/>
              <a:pPr/>
              <a:t>07.04.2024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4C465D14-6BB4-4B78-8D41-D63453A6B9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00A8155C-CB2B-4764-B841-C1A8CED76D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904AB-5150-4C38-8E43-810EE419E38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77400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BA7C476-EF5D-4893-A1D8-895098E2A2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41D0A97-99FB-415B-89AA-09F15E104A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28D24C2C-3A92-4B95-BEA6-32D46CD37BA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C165F51-335E-4B4E-9288-16892AA9A7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3B7AD-1199-4626-8C10-80A6F0D33C10}" type="datetimeFigureOut">
              <a:rPr lang="ru-RU" smtClean="0"/>
              <a:pPr/>
              <a:t>07.04.2024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3B10F0F-2BD7-43DA-A284-A95C7C7666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BC70782-8CF2-40EB-A044-D2D482A83E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904AB-5150-4C38-8E43-810EE419E38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30181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E4E7202-02A6-4578-ABF4-C74E1695A8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E30B65C5-7FF2-4BAE-9833-96521D903D6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BD387E53-AB5C-4D36-87E6-25B9879E1D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94F8E734-878C-4B67-B021-6A11667D7E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3B7AD-1199-4626-8C10-80A6F0D33C10}" type="datetimeFigureOut">
              <a:rPr lang="ru-RU" smtClean="0"/>
              <a:pPr/>
              <a:t>07.04.2024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761FD92-81EE-4391-91C8-1A97FAF0DC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931E157-D336-41F8-B209-AF5FD5BA9E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904AB-5150-4C38-8E43-810EE419E38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108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EE37A04-E9DE-4DBB-AE46-DF3C8C3CEA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509F166-73A8-4717-A43D-2DC3A5E281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7785481-10B5-41D4-A082-D79CD737675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A3B7AD-1199-4626-8C10-80A6F0D33C10}" type="datetimeFigureOut">
              <a:rPr lang="ru-RU" smtClean="0"/>
              <a:pPr/>
              <a:t>07.04.2024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98E9629-FB63-415B-8C20-5BD0C0E7848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02BA758-C7F2-4BF9-9C57-4B31ECF2CF5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7904AB-5150-4C38-8E43-810EE419E38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36722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voroshnina@pspu.ru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mailto:voroshnina@pspu.ru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s://pspu.ru/entrant/bachelor/indiv/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s://pspu.ru/upload/iblock/4fb/0wvxy1c1f2sr13xvl4v0bzxjpsvktqvf.pdf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&#1084;&#1080;&#1085;&#1086;&#1073;&#1088;&#1085;&#1072;&#1091;&#1082;&#1080;.&#1088;&#1092;/%D0%BF%D1%80%D0%BE%D0%B5%D0%BA%D1%82%D1%8B/419/%D1%84%D0%B0%D0%B9%D0%BB/7245/%D0%92%D0%9A-452_07%20%D0%BE%D1%82%2011.03.2016.pdf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fppkdo.ru/" TargetMode="External"/><Relationship Id="rId2" Type="http://schemas.openxmlformats.org/officeDocument/2006/relationships/hyperlink" Target="http://educomm.iro.perm.ru/groups/obuchenie-vospitanie-detey-s-ovz/events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vk.com/club225392567" TargetMode="External"/><Relationship Id="rId5" Type="http://schemas.openxmlformats.org/officeDocument/2006/relationships/hyperlink" Target="http://fppkdo.ru/course/view.php?id=321" TargetMode="External"/><Relationship Id="rId4" Type="http://schemas.openxmlformats.org/officeDocument/2006/relationships/hyperlink" Target="https://fppkdo.ru/course/view.php?id=1666" TargetMode="Externa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1459DA5-34EC-4885-A104-25CB30D0E4E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just"/>
            <a:r>
              <a:rPr lang="ru-RU" sz="2400" b="1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Требования к педагогам, работающим с детьми с ОВЗ, или почему необходимо поступать в ПГГПУ? </a:t>
            </a:r>
            <a:br>
              <a:rPr lang="ru-RU" sz="2400" b="1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</a:br>
            <a:br>
              <a:rPr lang="ru-RU" sz="2400" b="1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</a:br>
            <a:r>
              <a:rPr lang="ru-RU" sz="2400" b="1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Какие дополнительные возможности поступления есть у абитуриента – 2024 для поступления на профили бакалавриата и магистратуры по направлению подготовки «Специальное (дефектологическое) образование»?</a:t>
            </a:r>
            <a:endParaRPr lang="ru-RU" sz="2400" b="1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5E3E06AC-6591-4CA3-930B-F1E55B9A176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ru-RU" b="1" i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Ворошнина Ольга Руховна</a:t>
            </a:r>
            <a:r>
              <a:rPr lang="ru-RU" i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, зав. кафедрой специальной педагогики и психологии, кандидат психологических наук</a:t>
            </a:r>
          </a:p>
          <a:p>
            <a:pPr algn="r"/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voroshnina@pspu.ru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872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8CE0CF8-F660-06DE-13FD-FE729AD625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dirty="0">
                <a:latin typeface="Arial" panose="020B0604020202020204" pitchFamily="34" charset="0"/>
                <a:cs typeface="Arial" panose="020B0604020202020204" pitchFamily="34" charset="0"/>
              </a:rPr>
              <a:t>Ответ: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3D5C241-F0D8-E7BB-38AF-D7F01CD931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dirty="0">
                <a:latin typeface="Arial" panose="020B0604020202020204" pitchFamily="34" charset="0"/>
                <a:cs typeface="Arial" panose="020B0604020202020204" pitchFamily="34" charset="0"/>
              </a:rPr>
              <a:t>Может занимать должность учителя-дефектолога (учителя-логопеда)  при наличии базового высшего образования по УГНП «Образование и педагогические науки», «Психологические науки»</a:t>
            </a:r>
          </a:p>
        </p:txBody>
      </p:sp>
    </p:spTree>
    <p:extLst>
      <p:ext uri="{BB962C8B-B14F-4D97-AF65-F5344CB8AC3E}">
        <p14:creationId xmlns:p14="http://schemas.microsoft.com/office/powerpoint/2010/main" val="16823098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8CE0CF8-F660-06DE-13FD-FE729AD625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dirty="0">
                <a:latin typeface="Arial" panose="020B0604020202020204" pitchFamily="34" charset="0"/>
                <a:cs typeface="Arial" panose="020B0604020202020204" pitchFamily="34" charset="0"/>
              </a:rPr>
              <a:t>Вопрос:</a:t>
            </a: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3D5C241-F0D8-E7BB-38AF-D7F01CD931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4000" dirty="0">
                <a:latin typeface="Arial" panose="020B0604020202020204" pitchFamily="34" charset="0"/>
                <a:cs typeface="Arial" panose="020B0604020202020204" pitchFamily="34" charset="0"/>
              </a:rPr>
              <a:t>если у педагога нет базового высшего образования по УГНП «Образование и педагогические науки», «Психологические науки», но он </a:t>
            </a:r>
            <a:r>
              <a:rPr lang="ru-RU" sz="4000" i="1" dirty="0">
                <a:latin typeface="Arial" panose="020B0604020202020204" pitchFamily="34" charset="0"/>
                <a:cs typeface="Arial" panose="020B0604020202020204" pitchFamily="34" charset="0"/>
              </a:rPr>
              <a:t>освоил программу профессиональной переподготовки</a:t>
            </a:r>
            <a:r>
              <a:rPr lang="ru-RU" sz="4000" dirty="0">
                <a:latin typeface="Arial" panose="020B0604020202020204" pitchFamily="34" charset="0"/>
                <a:cs typeface="Arial" panose="020B0604020202020204" pitchFamily="34" charset="0"/>
              </a:rPr>
              <a:t>, может ли в этом случае педагог занимать должность учителя-дефектолога (учителя-логопеда)?</a:t>
            </a:r>
          </a:p>
        </p:txBody>
      </p:sp>
    </p:spTree>
    <p:extLst>
      <p:ext uri="{BB962C8B-B14F-4D97-AF65-F5344CB8AC3E}">
        <p14:creationId xmlns:p14="http://schemas.microsoft.com/office/powerpoint/2010/main" val="13456235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8CE0CF8-F660-06DE-13FD-FE729AD625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ru-RU" sz="3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600" b="1" dirty="0">
                <a:latin typeface="Arial" panose="020B0604020202020204" pitchFamily="34" charset="0"/>
                <a:cs typeface="Arial" panose="020B0604020202020204" pitchFamily="34" charset="0"/>
              </a:rPr>
              <a:t>Ответ:</a:t>
            </a:r>
            <a:br>
              <a:rPr lang="ru-RU" sz="3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3D5C241-F0D8-E7BB-38AF-D7F01CD931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Нет, в соответствии с требованиями Профессионального стандарта «Педагог-дефектолог» и с требованиями ЕКС ДРО</a:t>
            </a:r>
          </a:p>
          <a:p>
            <a:r>
              <a:rPr lang="ru-RU" sz="3200" b="1" dirty="0">
                <a:latin typeface="Arial" panose="020B0604020202020204" pitchFamily="34" charset="0"/>
                <a:cs typeface="Arial" panose="020B0604020202020204" pitchFamily="34" charset="0"/>
              </a:rPr>
              <a:t>Что делать?</a:t>
            </a:r>
          </a:p>
          <a:p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Получать высшее профильное (педагогическое (включая Специальное дефектологическое), психологическое) образование (бакалавриат, магистратура) + проходить профессиональную переподготовку по профилю в соответствии с ОТФ</a:t>
            </a:r>
          </a:p>
        </p:txBody>
      </p:sp>
    </p:spTree>
    <p:extLst>
      <p:ext uri="{BB962C8B-B14F-4D97-AF65-F5344CB8AC3E}">
        <p14:creationId xmlns:p14="http://schemas.microsoft.com/office/powerpoint/2010/main" val="5683064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D3BAF2D-ADFB-2351-EF8B-B4E72880CE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33E9174-0EE1-8848-BC83-35E0ADEA6C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Задать вопросы и получить консультацию по вопросам поступления и обучения по направлению «Специальное (дефектологическое) образование»:</a:t>
            </a:r>
          </a:p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программа бакалавриата «Специальная педагогика и психология»,</a:t>
            </a:r>
          </a:p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программа магистратуры «Образование и сопровождение лиц с ОВЗ»</a:t>
            </a:r>
          </a:p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у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Ворошниной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Ольги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Руховны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, заведующего кафедрой специальной педагогики и психологии ПГГПУ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voroshnina@pspu.ru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48759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038C48D-C59C-8A3F-E1C0-573F7617F6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0308489-9F15-3FF4-8B0F-20BA90C5BB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Какие дополнительные возможности поступления есть у абитуриента – 2024 для поступления на профили бакалавриата и магистратуры по направлению подготовки «Специальное (дефектологическое) образование»?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4629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7361F0F-22A3-D5D9-BE0A-DAE4A737DC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Межрегиональный конкурс</a:t>
            </a:r>
            <a:r>
              <a:rPr lang="ru-RU" sz="3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br>
              <a:rPr lang="ru-RU" sz="3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ru-RU" sz="32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«Будущему педагогу о детях с ОВЗ»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32051AA-E928-DEC8-EE8E-C7E7110309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>
              <a:lnSpc>
                <a:spcPct val="115000"/>
              </a:lnSpc>
              <a:spcAft>
                <a:spcPts val="800"/>
              </a:spcAft>
            </a:pPr>
            <a:r>
              <a:rPr lang="ru-RU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Олимпиада </a:t>
            </a:r>
            <a:r>
              <a:rPr lang="ru-RU" i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«Что я знаю о людях с ОВЗ…»</a:t>
            </a:r>
            <a:r>
              <a:rPr lang="ru-RU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– дистанционное тестирование</a:t>
            </a:r>
            <a:endParaRPr lang="ru-RU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 algn="just">
              <a:lnSpc>
                <a:spcPct val="115000"/>
              </a:lnSpc>
              <a:spcAft>
                <a:spcPts val="800"/>
              </a:spcAft>
            </a:pPr>
            <a:r>
              <a:rPr lang="ru-RU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Конкурс видеороликов</a:t>
            </a:r>
            <a:r>
              <a:rPr lang="ru-RU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: </a:t>
            </a:r>
            <a:r>
              <a:rPr lang="ru-RU" i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«Люди с ОВЗ! Кто они?» – заочный конкурс, размещение материалов</a:t>
            </a:r>
          </a:p>
          <a:p>
            <a:pPr algn="just">
              <a:lnSpc>
                <a:spcPct val="115000"/>
              </a:lnSpc>
              <a:spcAft>
                <a:spcPts val="800"/>
              </a:spcAft>
            </a:pPr>
            <a:r>
              <a:rPr lang="ru-RU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Эссе </a:t>
            </a:r>
            <a:r>
              <a:rPr lang="ru-RU" b="1" i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«</a:t>
            </a:r>
            <a:r>
              <a:rPr lang="ru-RU" i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Человек с ОВЗ в современном мире» – заочный конкурс, размещение материалов</a:t>
            </a:r>
            <a:endParaRPr lang="ru-RU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800"/>
              </a:spcAft>
              <a:buFont typeface="+mj-lt"/>
              <a:buAutoNum type="arabicPeriod"/>
            </a:pP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1794660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0CAF34B-FEB4-18E7-6293-795A6060DD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Межрегиональный конкурс</a:t>
            </a:r>
            <a:r>
              <a:rPr lang="ru-RU" sz="3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br>
              <a:rPr lang="ru-RU" sz="3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ru-RU" sz="36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«Будущему педагогу о детях с ОВЗ»</a:t>
            </a:r>
            <a:endParaRPr lang="ru-RU" sz="36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AD52664-1260-403F-99BA-76FC8AFF73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Прохождение испытаний конкурса определяется Положением.</a:t>
            </a:r>
          </a:p>
          <a:p>
            <a:r>
              <a:rPr lang="ru-RU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Победителям и призерам выдаются сертификаты победителей и призеров. </a:t>
            </a:r>
          </a:p>
          <a:p>
            <a:r>
              <a:rPr lang="ru-RU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Победа или призовое место засчитываются при поступлении на программы бакалавриата и магистратуры по направлению подготовки «Специальное (дефектологическое) образование»</a:t>
            </a:r>
          </a:p>
          <a:p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Срок проведения Конкурса (конкурсных испытаний) - </a:t>
            </a:r>
            <a:r>
              <a:rPr lang="ru-RU" sz="24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 15 апреля 2024г. по 25 мая 2024г.</a:t>
            </a:r>
          </a:p>
          <a:p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Подведение итогов Конкурса (конкурсных испытаний) – </a:t>
            </a:r>
            <a:r>
              <a:rPr lang="ru-RU" sz="24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25 мая 2024 года</a:t>
            </a:r>
            <a:endParaRPr lang="ru-RU" sz="2400" b="1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4651604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7E7BEF6-8E61-A5A6-E9D2-9DA6261EFA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378465A-030F-1E4A-D862-F0CE9D1BC2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dirty="0">
                <a:effectLst/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Участие в Конкурсе позволит абитуриентам, поступающим на программы бакалавриата и магистратуры по направлению подготовки «Специальное (дефектологическое) образование», получить </a:t>
            </a:r>
            <a:r>
              <a:rPr lang="ru-RU" sz="2400" b="1" dirty="0">
                <a:effectLst/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10 дополнительных баллов при поступлении в ПГГПУ </a:t>
            </a:r>
            <a:r>
              <a:rPr lang="ru-RU" sz="2400" dirty="0">
                <a:effectLst/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</a:t>
            </a:r>
            <a:r>
              <a:rPr lang="ru-RU" sz="2400" dirty="0">
                <a:effectLst/>
                <a:highlight>
                  <a:srgbClr val="FFFFFF"/>
                </a:highligh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соответствии с подпунктом 15 пункта 8.3 Правил приема на обучение по образовательным программам бакалавриата и </a:t>
            </a:r>
            <a:r>
              <a:rPr lang="ru-RU" dirty="0"/>
              <a:t>магистратуры </a:t>
            </a:r>
            <a:r>
              <a:rPr lang="ru-RU" sz="2400" dirty="0">
                <a:effectLst/>
                <a:highlight>
                  <a:srgbClr val="FFFFFF"/>
                </a:highligh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на 2024/2025 уч. г., </a:t>
            </a:r>
            <a:r>
              <a:rPr lang="ru-RU" sz="2400" dirty="0">
                <a:effectLst/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утвержденных Ученым советом ПГГПУ, протокол №3 от 5 декабря 2023 г., утвержденных распоряжением ректора ПГГПУ № 157 от 12.12.2023 г</a:t>
            </a:r>
            <a:r>
              <a:rPr lang="ru-RU" sz="2400">
                <a:effectLst/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r>
              <a:rPr lang="ru-RU" sz="2400">
                <a:effectLst/>
                <a:highlight>
                  <a:srgbClr val="FFFFFF"/>
                </a:highligh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</a:t>
            </a:r>
          </a:p>
          <a:p>
            <a:r>
              <a:rPr lang="ru-RU" sz="2400">
                <a:effectLst/>
                <a:highlight>
                  <a:srgbClr val="FFFFFF"/>
                </a:highligh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«</a:t>
            </a:r>
            <a:r>
              <a:rPr lang="ru-RU" sz="2400" b="1" dirty="0">
                <a:effectLst/>
                <a:highlight>
                  <a:srgbClr val="FFFFFF"/>
                </a:highligh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победителям и призерам предоставляется право на получение дополнительных 10 баллов при поступлении в ПГГПУ</a:t>
            </a:r>
            <a:r>
              <a:rPr lang="ru-RU" sz="2400" dirty="0">
                <a:effectLst/>
                <a:highlight>
                  <a:srgbClr val="FFFFFF"/>
                </a:highligh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».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648517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7FBE064-B88E-1111-7A71-220424E1ED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Бакалавриат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82E1935-379F-048D-F57A-288D984B35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b="0" i="0" dirty="0">
                <a:solidFill>
                  <a:srgbClr val="212121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Наличие статуса призера и победителя олимпиад и конкурсов по педагогике и психологии, конкурсов педагогического мастерства, проводимых на уровне общеобразовательной организации или иной организации, на региональном уровне (в т.ч. проводимых в рамках проекта Министерства образования   и науки Пермского края "Открытый университет" и др. профильных классах (группах) психолого-педагогической направленности)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– 5 баллов, абитуриент представляет: удостоверение/ диплом /сертификат</a:t>
            </a:r>
          </a:p>
          <a:p>
            <a:r>
              <a:rPr lang="ru-RU" b="0" i="0" dirty="0">
                <a:solidFill>
                  <a:srgbClr val="212121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Наличие статуса призера и победителя олимпиад и конкурсов по педагогике и психологии, конкурсов педагогического мастерства, проводимых на межрегиональном или всероссийском уровне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– 10 баллов, абитуриент представляет: удостоверение / диплом /сертификат</a:t>
            </a:r>
          </a:p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Учет индивидуальных достижений обучающихся: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https://pspu.ru/entrant/bachelor/indiv/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61566868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7FBE064-B88E-1111-7A71-220424E1ED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Магистратура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82E1935-379F-048D-F57A-288D984B35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Наличие статуса призера и победителя олимпиад и конкурсов по педагогике и психологии, конкурсов педагогического мастерства, проводимых на уровне общеобразовательной организации или иной организации, на региональном уровне – 5 баллов, абитуриент представляет: удостоверение/ диплом /сертификат</a:t>
            </a:r>
          </a:p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Наличие статуса призера и победителя олимпиад и конкурсов по педагогике и психологии, конкурсов педагогического мастерства, проводимых на межрегиональном или всероссийском уровне – 10 баллов, абитуриент представляет: удостоверение / диплом /сертификат</a:t>
            </a:r>
          </a:p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Учет индивидуальных достижений обучающихся: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https://pspu.ru/upload/iblock/4fb/0wvxy1c1f2sr13xvl4v0bzxjpsvktqvf.pdf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6821162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FF80540-EFCD-42A2-6247-245BC1F265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985102A-3571-7AFF-E331-3E4D8F2263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altLang="ru-RU" sz="2800" dirty="0">
                <a:latin typeface="Arial" charset="0"/>
                <a:cs typeface="Arial" charset="0"/>
              </a:rPr>
              <a:t>Методические рекомендации по вопросам внедрения федерального государственного образовательного стандарта начального общего образования обучающихся с ограниченными возможностями здоровья и федерального государственного образовательного стандарта образования обучающихся с умственной отсталостью (интеллектуальными нарушениями), Минобрнауки, 11 марта 2016г., № ВК – 452/07 </a:t>
            </a:r>
            <a:r>
              <a:rPr lang="ru-RU" altLang="ru-RU" sz="2800" dirty="0">
                <a:latin typeface="Arial" charset="0"/>
                <a:cs typeface="Arial" charset="0"/>
                <a:hlinkClick r:id="rId2" tooltip="Письмо Минобрнауки России от 11 марта 2016 г. № ВК-452/07 «О введении ФГОС ОВЗ»"/>
              </a:rPr>
              <a:t>Письмо Минобрнауки России от 11 марта 2016 г. № ВК-452/07 «О введении ФГОС ОВЗ»</a:t>
            </a:r>
            <a:endParaRPr lang="ru-RU" altLang="ru-RU" sz="2800" dirty="0">
              <a:latin typeface="Arial" charset="0"/>
              <a:cs typeface="Arial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1421564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5F36540-2F03-881E-6D11-C071FDD5E5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BA34D6D-766D-AF47-8333-75782C69A3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По вопросам участия в Конкурсе </a:t>
            </a:r>
            <a:r>
              <a:rPr lang="ru-RU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«Будущему педагогу о детях с ОВЗ» </a:t>
            </a:r>
            <a:r>
              <a:rPr lang="ru-RU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Вы можете обратиться к:</a:t>
            </a:r>
          </a:p>
          <a:p>
            <a:r>
              <a:rPr lang="ru-RU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преподавателю кафедры специальной педагогики и психологии факультета педагогики и психологии детства ПГГПУ Старковой Татьяне Андреевне, </a:t>
            </a:r>
            <a:r>
              <a:rPr lang="ru-RU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Telegram</a:t>
            </a:r>
            <a:r>
              <a:rPr lang="ru-RU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/контактный телефон: 8-992-211-2002</a:t>
            </a:r>
          </a:p>
          <a:p>
            <a:r>
              <a:rPr lang="ru-RU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заведующему кафедрой специальной педагогики и психологии ПГГПУ </a:t>
            </a:r>
            <a:r>
              <a:rPr lang="ru-RU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Ворошниной</a:t>
            </a:r>
            <a:r>
              <a:rPr lang="ru-RU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Ольге </a:t>
            </a:r>
            <a:r>
              <a:rPr lang="ru-RU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Руховне</a:t>
            </a:r>
            <a:r>
              <a:rPr lang="ru-RU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Telegram</a:t>
            </a:r>
            <a:r>
              <a:rPr lang="ru-RU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/контактный телефон: 8-912-885-55-37</a:t>
            </a:r>
            <a:endParaRPr lang="ru-RU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234782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6FA68BC-E006-C030-14C2-D688F93466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16FEBF8-FF60-5C9A-7B00-2B2279D742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Информационное письмо и Положение о Конкурсе будут разосланы в: </a:t>
            </a:r>
          </a:p>
          <a:p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Министерство образования и науки Пермского края, </a:t>
            </a:r>
          </a:p>
          <a:p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Управления образования территорий Пермского края, </a:t>
            </a:r>
          </a:p>
          <a:p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школы, </a:t>
            </a:r>
          </a:p>
          <a:p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детские сады,</a:t>
            </a:r>
          </a:p>
          <a:p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учреждения СПО</a:t>
            </a:r>
          </a:p>
          <a:p>
            <a:pPr marL="0" indent="0">
              <a:buNone/>
            </a:pPr>
            <a:r>
              <a:rPr lang="ru-RU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60263119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6FA68BC-E006-C030-14C2-D688F93466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Информационное письмо и Положение о Конкурсе будут размещены на открытых информационных источниках: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16FEBF8-FF60-5C9A-7B00-2B2279D742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sz="2900" dirty="0">
                <a:latin typeface="Arial" panose="020B0604020202020204" pitchFamily="34" charset="0"/>
                <a:cs typeface="Arial" panose="020B0604020202020204" pitchFamily="34" charset="0"/>
              </a:rPr>
              <a:t>Сетевое сообщество педагогов Пермского края ИРО ПК, вкладка: «Дети с ОВЗ»: </a:t>
            </a:r>
            <a:r>
              <a:rPr lang="en-US" sz="2900" b="0" i="0" dirty="0"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http://educomm.iro.perm.ru/groups/obuchenie-vospitanie-detey-s-ovz/events</a:t>
            </a:r>
            <a:r>
              <a:rPr lang="en-US" sz="2900" b="0" i="0" dirty="0">
                <a:solidFill>
                  <a:srgbClr val="1A1A1A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ru-RU" sz="2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900" dirty="0">
                <a:latin typeface="Arial" panose="020B0604020202020204" pitchFamily="34" charset="0"/>
                <a:cs typeface="Arial" panose="020B0604020202020204" pitchFamily="34" charset="0"/>
              </a:rPr>
              <a:t>«Система дистанционного обучения ФППК ПГГПУ» по адресу </a:t>
            </a:r>
            <a:r>
              <a:rPr lang="ru-RU" sz="2900" u="sng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http://fppkdo.ru/</a:t>
            </a:r>
            <a:endParaRPr lang="ru-RU" sz="2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ru-RU" sz="2900" b="1" dirty="0">
                <a:latin typeface="Arial" panose="020B0604020202020204" pitchFamily="34" charset="0"/>
                <a:cs typeface="Arial" panose="020B0604020202020204" pitchFamily="34" charset="0"/>
              </a:rPr>
              <a:t>Региональный ресурсный центр по поддержке инклюзивного образования</a:t>
            </a:r>
            <a:r>
              <a:rPr lang="ru-RU" sz="29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2900" b="0" i="0" dirty="0"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https://fppkdo.ru/course/view.php?id=1666</a:t>
            </a:r>
            <a:r>
              <a:rPr lang="en-US" sz="2900" b="0" i="0" dirty="0">
                <a:solidFill>
                  <a:srgbClr val="1A1A1A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ru-RU" sz="2900" b="0" i="0" dirty="0">
              <a:solidFill>
                <a:srgbClr val="1A1A1A"/>
              </a:solidFill>
              <a:effectLst/>
              <a:highlight>
                <a:srgbClr val="FFFFFF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ru-RU" sz="2900" dirty="0">
                <a:latin typeface="Arial" panose="020B0604020202020204" pitchFamily="34" charset="0"/>
                <a:cs typeface="Arial" panose="020B0604020202020204" pitchFamily="34" charset="0"/>
              </a:rPr>
              <a:t>раздел-курс </a:t>
            </a:r>
            <a:r>
              <a:rPr lang="ru-RU" sz="2900" b="1" dirty="0">
                <a:latin typeface="Arial" panose="020B0604020202020204" pitchFamily="34" charset="0"/>
                <a:cs typeface="Arial" panose="020B0604020202020204" pitchFamily="34" charset="0"/>
              </a:rPr>
              <a:t>«Сопровождение введения ФГОС ОВЗ и ФГОС УО в Пермском крае»</a:t>
            </a:r>
            <a:r>
              <a:rPr lang="ru-RU" sz="2900" dirty="0">
                <a:latin typeface="Arial" panose="020B0604020202020204" pitchFamily="34" charset="0"/>
                <a:cs typeface="Arial" panose="020B0604020202020204" pitchFamily="34" charset="0"/>
              </a:rPr>
              <a:t> по ссылке </a:t>
            </a:r>
            <a:r>
              <a:rPr lang="ru-RU" sz="2900" u="sng" dirty="0"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http://fppkdo.ru/course/view.php?id=321</a:t>
            </a:r>
            <a:endParaRPr lang="ru-RU" sz="2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900" b="1" dirty="0">
                <a:latin typeface="Arial" panose="020B0604020202020204" pitchFamily="34" charset="0"/>
                <a:cs typeface="Arial" panose="020B0604020202020204" pitchFamily="34" charset="0"/>
              </a:rPr>
              <a:t>Региональный ресурсный центр по поддержке инклюзивного образования</a:t>
            </a:r>
            <a:r>
              <a:rPr lang="ru-RU" sz="2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900" dirty="0" err="1">
                <a:latin typeface="Arial" panose="020B0604020202020204" pitchFamily="34" charset="0"/>
                <a:cs typeface="Arial" panose="020B0604020202020204" pitchFamily="34" charset="0"/>
              </a:rPr>
              <a:t>вконтакте</a:t>
            </a:r>
            <a:r>
              <a:rPr lang="ru-RU" sz="29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2900" b="0" i="0" dirty="0"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  <a:hlinkClick r:id="rId6"/>
              </a:rPr>
              <a:t>https://vk.com/club225392567</a:t>
            </a:r>
            <a:endParaRPr lang="ru-RU" sz="2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5319925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E4162FE-C80F-437E-EFA4-35FCEC6B1E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ДПП повышения квалификации (дошкольное образование)</a:t>
            </a: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22D5B75E-839D-A546-80BC-D77C1033794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71014677"/>
              </p:ext>
            </p:extLst>
          </p:nvPr>
        </p:nvGraphicFramePr>
        <p:xfrm>
          <a:off x="0" y="1333948"/>
          <a:ext cx="12191999" cy="55240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53666">
                  <a:extLst>
                    <a:ext uri="{9D8B030D-6E8A-4147-A177-3AD203B41FA5}">
                      <a16:colId xmlns:a16="http://schemas.microsoft.com/office/drawing/2014/main" val="3808968690"/>
                    </a:ext>
                  </a:extLst>
                </a:gridCol>
                <a:gridCol w="1659284">
                  <a:extLst>
                    <a:ext uri="{9D8B030D-6E8A-4147-A177-3AD203B41FA5}">
                      <a16:colId xmlns:a16="http://schemas.microsoft.com/office/drawing/2014/main" val="2025729139"/>
                    </a:ext>
                  </a:extLst>
                </a:gridCol>
                <a:gridCol w="2485857">
                  <a:extLst>
                    <a:ext uri="{9D8B030D-6E8A-4147-A177-3AD203B41FA5}">
                      <a16:colId xmlns:a16="http://schemas.microsoft.com/office/drawing/2014/main" val="2207939246"/>
                    </a:ext>
                  </a:extLst>
                </a:gridCol>
                <a:gridCol w="1412418">
                  <a:extLst>
                    <a:ext uri="{9D8B030D-6E8A-4147-A177-3AD203B41FA5}">
                      <a16:colId xmlns:a16="http://schemas.microsoft.com/office/drawing/2014/main" val="525747803"/>
                    </a:ext>
                  </a:extLst>
                </a:gridCol>
                <a:gridCol w="2180774">
                  <a:extLst>
                    <a:ext uri="{9D8B030D-6E8A-4147-A177-3AD203B41FA5}">
                      <a16:colId xmlns:a16="http://schemas.microsoft.com/office/drawing/2014/main" val="471147350"/>
                    </a:ext>
                  </a:extLst>
                </a:gridCol>
              </a:tblGrid>
              <a:tr h="714313">
                <a:tc>
                  <a:txBody>
                    <a:bodyPr/>
                    <a:lstStyle/>
                    <a:p>
                      <a:r>
                        <a:rPr lang="ru-RU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Тема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Трудоемкость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Контингент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Сроки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Формат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47611977"/>
                  </a:ext>
                </a:extLst>
              </a:tr>
              <a:tr h="204698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Сопровождение ребенка с ограниченными возможностями здоровья с использованием дистанционного обучения и электронных образовательных технологий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 час.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учителя-дефектологи, учителя-логопеды, педагоги-психологи, воспитатели</a:t>
                      </a:r>
                      <a:endParaRPr lang="ru-RU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 мая – 24 мая 2024 г.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Очная с применением ДОТ</a:t>
                      </a:r>
                    </a:p>
                    <a:p>
                      <a:endParaRPr lang="ru-RU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47862311"/>
                  </a:ext>
                </a:extLst>
              </a:tr>
              <a:tr h="276275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Психолого-педагогическое сопровождение детей с ограниченными возможностями здоровья в ДОО в условиях реализации ФГОС ДО в вопросах преемственности ФАОП ДО и ФАОП НОО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72 час.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заведующие ДОО, заместители заведующих ДОО, методисты ДОО, старшие воспитатели ДОО, воспитатели ДОО, специалисты службы сопровождения ДОО</a:t>
                      </a:r>
                      <a:endParaRPr lang="ru-RU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03 июня – 14 июня 2024 г.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Очно-заочная, с применением ДОТ</a:t>
                      </a:r>
                      <a:endParaRPr lang="ru-RU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84603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718540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E4162FE-C80F-437E-EFA4-35FCEC6B1E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ДПП повышения квалификации (общее образование)</a:t>
            </a: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22D5B75E-839D-A546-80BC-D77C1033794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74213730"/>
              </p:ext>
            </p:extLst>
          </p:nvPr>
        </p:nvGraphicFramePr>
        <p:xfrm>
          <a:off x="0" y="1333948"/>
          <a:ext cx="12191999" cy="61798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78362">
                  <a:extLst>
                    <a:ext uri="{9D8B030D-6E8A-4147-A177-3AD203B41FA5}">
                      <a16:colId xmlns:a16="http://schemas.microsoft.com/office/drawing/2014/main" val="3808968690"/>
                    </a:ext>
                  </a:extLst>
                </a:gridCol>
                <a:gridCol w="1538344">
                  <a:extLst>
                    <a:ext uri="{9D8B030D-6E8A-4147-A177-3AD203B41FA5}">
                      <a16:colId xmlns:a16="http://schemas.microsoft.com/office/drawing/2014/main" val="2025729139"/>
                    </a:ext>
                  </a:extLst>
                </a:gridCol>
                <a:gridCol w="2682101">
                  <a:extLst>
                    <a:ext uri="{9D8B030D-6E8A-4147-A177-3AD203B41FA5}">
                      <a16:colId xmlns:a16="http://schemas.microsoft.com/office/drawing/2014/main" val="2207939246"/>
                    </a:ext>
                  </a:extLst>
                </a:gridCol>
                <a:gridCol w="1412418">
                  <a:extLst>
                    <a:ext uri="{9D8B030D-6E8A-4147-A177-3AD203B41FA5}">
                      <a16:colId xmlns:a16="http://schemas.microsoft.com/office/drawing/2014/main" val="525747803"/>
                    </a:ext>
                  </a:extLst>
                </a:gridCol>
                <a:gridCol w="2180774">
                  <a:extLst>
                    <a:ext uri="{9D8B030D-6E8A-4147-A177-3AD203B41FA5}">
                      <a16:colId xmlns:a16="http://schemas.microsoft.com/office/drawing/2014/main" val="471147350"/>
                    </a:ext>
                  </a:extLst>
                </a:gridCol>
              </a:tblGrid>
              <a:tr h="729224">
                <a:tc>
                  <a:txBody>
                    <a:bodyPr/>
                    <a:lstStyle/>
                    <a:p>
                      <a:r>
                        <a:rPr lang="ru-RU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Тема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Трудоемкость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Контингент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Сроки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Формат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47611977"/>
                  </a:ext>
                </a:extLst>
              </a:tr>
              <a:tr h="208971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Коррекционно-развивающее обучение младших школьников в условиях инклюзивного образования</a:t>
                      </a:r>
                    </a:p>
                    <a:p>
                      <a:endParaRPr lang="ru-RU" sz="24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 час.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учителя НОО, учителя-дефектологи, учителя-логопеды, педагоги-психологи</a:t>
                      </a:r>
                      <a:endParaRPr lang="ru-RU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 апреля – 19 апреля 2024 г.</a:t>
                      </a:r>
                    </a:p>
                    <a:p>
                      <a:endParaRPr lang="ru-RU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Очная с применением ДОТ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47862311"/>
                  </a:ext>
                </a:extLst>
              </a:tr>
              <a:tr h="270511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4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84603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6947164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E4162FE-C80F-437E-EFA4-35FCEC6B1E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ДПП повышения квалификации (общее образование)</a:t>
            </a: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22D5B75E-839D-A546-80BC-D77C1033794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10766611"/>
              </p:ext>
            </p:extLst>
          </p:nvPr>
        </p:nvGraphicFramePr>
        <p:xfrm>
          <a:off x="0" y="1333948"/>
          <a:ext cx="12191999" cy="6583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77148">
                  <a:extLst>
                    <a:ext uri="{9D8B030D-6E8A-4147-A177-3AD203B41FA5}">
                      <a16:colId xmlns:a16="http://schemas.microsoft.com/office/drawing/2014/main" val="3808968690"/>
                    </a:ext>
                  </a:extLst>
                </a:gridCol>
                <a:gridCol w="1183341">
                  <a:extLst>
                    <a:ext uri="{9D8B030D-6E8A-4147-A177-3AD203B41FA5}">
                      <a16:colId xmlns:a16="http://schemas.microsoft.com/office/drawing/2014/main" val="2025729139"/>
                    </a:ext>
                  </a:extLst>
                </a:gridCol>
                <a:gridCol w="1796527">
                  <a:extLst>
                    <a:ext uri="{9D8B030D-6E8A-4147-A177-3AD203B41FA5}">
                      <a16:colId xmlns:a16="http://schemas.microsoft.com/office/drawing/2014/main" val="2207939246"/>
                    </a:ext>
                  </a:extLst>
                </a:gridCol>
                <a:gridCol w="2954209">
                  <a:extLst>
                    <a:ext uri="{9D8B030D-6E8A-4147-A177-3AD203B41FA5}">
                      <a16:colId xmlns:a16="http://schemas.microsoft.com/office/drawing/2014/main" val="525747803"/>
                    </a:ext>
                  </a:extLst>
                </a:gridCol>
                <a:gridCol w="2180774">
                  <a:extLst>
                    <a:ext uri="{9D8B030D-6E8A-4147-A177-3AD203B41FA5}">
                      <a16:colId xmlns:a16="http://schemas.microsoft.com/office/drawing/2014/main" val="471147350"/>
                    </a:ext>
                  </a:extLst>
                </a:gridCol>
              </a:tblGrid>
              <a:tr h="583602">
                <a:tc>
                  <a:txBody>
                    <a:bodyPr/>
                    <a:lstStyle/>
                    <a:p>
                      <a:r>
                        <a:rPr lang="ru-RU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Тема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Трудоемкость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Контингент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Сроки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Формат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47611977"/>
                  </a:ext>
                </a:extLst>
              </a:tr>
              <a:tr h="2084294">
                <a:tc>
                  <a:txBody>
                    <a:bodyPr/>
                    <a:lstStyle/>
                    <a:p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Организация и содержание деятельности учителя-дефектолога по сопровождению обучающихся с ОВЗ в условиях обновленных ФГОС НОО (в том числе с применением дистанционного обучения и электронных образовательных технологий)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72 час.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учителя-дефектологи, учителя-логопеды, педагоги-психологи, учителя НОО</a:t>
                      </a:r>
                      <a:endParaRPr lang="ru-RU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 мая – </a:t>
                      </a:r>
                    </a:p>
                    <a:p>
                      <a:r>
                        <a:rPr lang="ru-RU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07 июня 2024 г.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Очная с применением ДОТ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5154350"/>
                  </a:ext>
                </a:extLst>
              </a:tr>
              <a:tr h="233440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Организация оценки качества коррекционно-развивающей работы в начальном общем образовании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 час.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учителя НОО, учителя-дефектологи, учителя-логопеды, педагоги-психологи, педагоги-психологи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Группа 1: </a:t>
                      </a:r>
                    </a:p>
                    <a:p>
                      <a:r>
                        <a:rPr lang="ru-RU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 июня – 18 июня 2024 г.</a:t>
                      </a:r>
                    </a:p>
                    <a:p>
                      <a:r>
                        <a:rPr lang="ru-RU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Группа 2. </a:t>
                      </a:r>
                    </a:p>
                    <a:p>
                      <a:r>
                        <a:rPr lang="ru-RU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 июня – 20 июня 2024 г.</a:t>
                      </a:r>
                    </a:p>
                    <a:p>
                      <a:r>
                        <a:rPr lang="ru-RU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Группа 3.</a:t>
                      </a:r>
                    </a:p>
                    <a:p>
                      <a:r>
                        <a:rPr lang="ru-RU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 июня – 25 июня 2024 г.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Очная с применением ДОТ</a:t>
                      </a:r>
                    </a:p>
                    <a:p>
                      <a:endParaRPr lang="ru-RU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47862311"/>
                  </a:ext>
                </a:extLst>
              </a:tr>
              <a:tr h="33348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8071079"/>
                  </a:ext>
                </a:extLst>
              </a:tr>
              <a:tr h="333487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32627493"/>
                  </a:ext>
                </a:extLst>
              </a:tr>
              <a:tr h="333487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726972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2186553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E4162FE-C80F-437E-EFA4-35FCEC6B1E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ДПП повышения квалификации (общее образование)</a:t>
            </a: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22D5B75E-839D-A546-80BC-D77C1033794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40397951"/>
              </p:ext>
            </p:extLst>
          </p:nvPr>
        </p:nvGraphicFramePr>
        <p:xfrm>
          <a:off x="0" y="1333948"/>
          <a:ext cx="12191999" cy="58198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84264">
                  <a:extLst>
                    <a:ext uri="{9D8B030D-6E8A-4147-A177-3AD203B41FA5}">
                      <a16:colId xmlns:a16="http://schemas.microsoft.com/office/drawing/2014/main" val="3808968690"/>
                    </a:ext>
                  </a:extLst>
                </a:gridCol>
                <a:gridCol w="1032734">
                  <a:extLst>
                    <a:ext uri="{9D8B030D-6E8A-4147-A177-3AD203B41FA5}">
                      <a16:colId xmlns:a16="http://schemas.microsoft.com/office/drawing/2014/main" val="2025729139"/>
                    </a:ext>
                  </a:extLst>
                </a:gridCol>
                <a:gridCol w="4518211">
                  <a:extLst>
                    <a:ext uri="{9D8B030D-6E8A-4147-A177-3AD203B41FA5}">
                      <a16:colId xmlns:a16="http://schemas.microsoft.com/office/drawing/2014/main" val="2207939246"/>
                    </a:ext>
                  </a:extLst>
                </a:gridCol>
                <a:gridCol w="1850316">
                  <a:extLst>
                    <a:ext uri="{9D8B030D-6E8A-4147-A177-3AD203B41FA5}">
                      <a16:colId xmlns:a16="http://schemas.microsoft.com/office/drawing/2014/main" val="525747803"/>
                    </a:ext>
                  </a:extLst>
                </a:gridCol>
                <a:gridCol w="1606474">
                  <a:extLst>
                    <a:ext uri="{9D8B030D-6E8A-4147-A177-3AD203B41FA5}">
                      <a16:colId xmlns:a16="http://schemas.microsoft.com/office/drawing/2014/main" val="471147350"/>
                    </a:ext>
                  </a:extLst>
                </a:gridCol>
              </a:tblGrid>
              <a:tr h="617261"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Тема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Трудоемкость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Контингент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Сроки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Формат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47611977"/>
                  </a:ext>
                </a:extLst>
              </a:tr>
              <a:tr h="3262664">
                <a:tc>
                  <a:txBody>
                    <a:bodyPr/>
                    <a:lstStyle/>
                    <a:p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Управление процессом создания и развития инклюзивной среды для детей с ОВЗ в условиях реализации обновленных ФГОС ДО, НОО, ООО, СОО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 час.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руководители ОО,</a:t>
                      </a:r>
                    </a:p>
                    <a:p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заместители руководителей ОО,</a:t>
                      </a:r>
                    </a:p>
                    <a:p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руководители структурных подразделений ОО,</a:t>
                      </a:r>
                    </a:p>
                    <a:p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лица, включённые в кадровый резерв, на замещение руководящих должностей; </a:t>
                      </a:r>
                    </a:p>
                    <a:p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педагогические работники, совмещающие функционал заместителя руководителя,</a:t>
                      </a:r>
                      <a:b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</a:br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психологи,</a:t>
                      </a:r>
                      <a:b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</a:br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дефектологи,</a:t>
                      </a:r>
                      <a:b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</a:br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социальные педагоги,</a:t>
                      </a:r>
                      <a:b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</a:br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руководители и преподаватели СПО</a:t>
                      </a:r>
                      <a:endParaRPr lang="ru-R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 мая – </a:t>
                      </a:r>
                    </a:p>
                    <a:p>
                      <a:r>
                        <a:rPr lang="ru-RU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07 июня 2024 г.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очно-заочная, с применением ДОТ</a:t>
                      </a:r>
                      <a:endParaRPr lang="ru-R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5154350"/>
                  </a:ext>
                </a:extLst>
              </a:tr>
              <a:tr h="193996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Организация образовательного процесса в соответствии с обновленным ФГОС НОО, в т.ч. ФГОС НОО обучающихся с ОВЗ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 час.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руководители ОО, заместители руководителей ОО, учителя НОО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Группа 1. </a:t>
                      </a:r>
                    </a:p>
                    <a:p>
                      <a:r>
                        <a:rPr lang="ru-RU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 сентября – 27 сентября 2024 г.</a:t>
                      </a:r>
                    </a:p>
                    <a:p>
                      <a:r>
                        <a:rPr lang="ru-RU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Группа 2.</a:t>
                      </a:r>
                    </a:p>
                    <a:p>
                      <a:r>
                        <a:rPr lang="ru-RU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 сентября – 04 октября 2024 г.</a:t>
                      </a:r>
                    </a:p>
                    <a:p>
                      <a:endParaRPr lang="ru-R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заочная, с применением ДОТ</a:t>
                      </a:r>
                      <a:endParaRPr lang="ru-RU" sz="16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478623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8584855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E4162FE-C80F-437E-EFA4-35FCEC6B1E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ДПП повышения квалификации (общее образование)</a:t>
            </a: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22D5B75E-839D-A546-80BC-D77C1033794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4772538"/>
              </p:ext>
            </p:extLst>
          </p:nvPr>
        </p:nvGraphicFramePr>
        <p:xfrm>
          <a:off x="0" y="1333948"/>
          <a:ext cx="12191999" cy="55240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84264">
                  <a:extLst>
                    <a:ext uri="{9D8B030D-6E8A-4147-A177-3AD203B41FA5}">
                      <a16:colId xmlns:a16="http://schemas.microsoft.com/office/drawing/2014/main" val="3808968690"/>
                    </a:ext>
                  </a:extLst>
                </a:gridCol>
                <a:gridCol w="1032734">
                  <a:extLst>
                    <a:ext uri="{9D8B030D-6E8A-4147-A177-3AD203B41FA5}">
                      <a16:colId xmlns:a16="http://schemas.microsoft.com/office/drawing/2014/main" val="2025729139"/>
                    </a:ext>
                  </a:extLst>
                </a:gridCol>
                <a:gridCol w="4518211">
                  <a:extLst>
                    <a:ext uri="{9D8B030D-6E8A-4147-A177-3AD203B41FA5}">
                      <a16:colId xmlns:a16="http://schemas.microsoft.com/office/drawing/2014/main" val="2207939246"/>
                    </a:ext>
                  </a:extLst>
                </a:gridCol>
                <a:gridCol w="1850316">
                  <a:extLst>
                    <a:ext uri="{9D8B030D-6E8A-4147-A177-3AD203B41FA5}">
                      <a16:colId xmlns:a16="http://schemas.microsoft.com/office/drawing/2014/main" val="525747803"/>
                    </a:ext>
                  </a:extLst>
                </a:gridCol>
                <a:gridCol w="1606474">
                  <a:extLst>
                    <a:ext uri="{9D8B030D-6E8A-4147-A177-3AD203B41FA5}">
                      <a16:colId xmlns:a16="http://schemas.microsoft.com/office/drawing/2014/main" val="471147350"/>
                    </a:ext>
                  </a:extLst>
                </a:gridCol>
              </a:tblGrid>
              <a:tr h="905987">
                <a:tc>
                  <a:txBody>
                    <a:bodyPr/>
                    <a:lstStyle/>
                    <a:p>
                      <a:r>
                        <a:rPr lang="ru-RU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Тема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Трудоемкость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Контингент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Сроки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Формат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47611977"/>
                  </a:ext>
                </a:extLst>
              </a:tr>
              <a:tr h="461806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Профессиональная деятельность тьютора по сопровождению обучающихся с ОВЗ</a:t>
                      </a:r>
                    </a:p>
                    <a:p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72 час.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учителя НОО,</a:t>
                      </a:r>
                    </a:p>
                    <a:p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учителя ООО,</a:t>
                      </a:r>
                    </a:p>
                    <a:p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учителя СОО,</a:t>
                      </a:r>
                    </a:p>
                    <a:p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преподаватели СПО,</a:t>
                      </a:r>
                    </a:p>
                    <a:p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педагоги-наставники,</a:t>
                      </a:r>
                    </a:p>
                    <a:p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педагоги-методисты</a:t>
                      </a:r>
                      <a:endParaRPr lang="ru-RU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 сентября – </a:t>
                      </a:r>
                    </a:p>
                    <a:p>
                      <a:r>
                        <a:rPr lang="ru-RU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 октября 2024 г.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очно-заочная, с применением ДОТ</a:t>
                      </a:r>
                      <a:endParaRPr lang="ru-RU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51543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2468899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51EEF0C-FDBD-36F7-40E1-1E6B13036A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55E5041-D179-E251-0510-0150F6B782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Дорогу осилит идущий!</a:t>
            </a:r>
          </a:p>
          <a:p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Благодарю за внимание!</a:t>
            </a:r>
          </a:p>
          <a:p>
            <a:endParaRPr lang="ru-RU" dirty="0"/>
          </a:p>
        </p:txBody>
      </p:sp>
      <p:pic>
        <p:nvPicPr>
          <p:cNvPr id="4" name="Picture 12">
            <a:extLst>
              <a:ext uri="{FF2B5EF4-FFF2-40B4-BE49-F238E27FC236}">
                <a16:creationId xmlns:a16="http://schemas.microsoft.com/office/drawing/2014/main" id="{D70E60EC-D0EF-4B0D-9376-6BC08B2ADB7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48332" y="1825624"/>
            <a:ext cx="3495675" cy="31659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559569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C4485EB-8572-EA76-E95E-A3E05F30CC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Требования к образованию и квалификации педагогов, работающих с обучающимися с ОВЗ</a:t>
            </a:r>
            <a:endParaRPr lang="ru-RU" sz="36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F63FD67-1254-91B3-BA3D-AB10A80F16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altLang="ru-RU" sz="2800" dirty="0">
                <a:latin typeface="Arial" panose="020B0604020202020204" pitchFamily="34" charset="0"/>
                <a:cs typeface="Arial" panose="020B0604020202020204" pitchFamily="34" charset="0"/>
              </a:rPr>
              <a:t>Приказ Минздравсоцразвития РФ от 26.08.2010 N 761н (ред. от 31.05.2011) «Об утверждении Единого квалификационного справочника должностей руководителей, специалистов и служащих, раздел «Квалификационные характеристики должностей работников образования»</a:t>
            </a:r>
          </a:p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Приказ Минтруда России от 13 марта 2023 г. № 136н «Об утверждении профессионального стандарта «Педагог-дефектолог»</a:t>
            </a:r>
          </a:p>
        </p:txBody>
      </p:sp>
    </p:spTree>
    <p:extLst>
      <p:ext uri="{BB962C8B-B14F-4D97-AF65-F5344CB8AC3E}">
        <p14:creationId xmlns:p14="http://schemas.microsoft.com/office/powerpoint/2010/main" val="12538137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C8888194-9B88-4AC7-926D-5EE23173FD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9275"/>
            <a:ext cx="10425056" cy="1143000"/>
          </a:xfrm>
        </p:spPr>
        <p:txBody>
          <a:bodyPr>
            <a:noAutofit/>
          </a:bodyPr>
          <a:lstStyle/>
          <a:p>
            <a:pPr algn="ctr"/>
            <a:r>
              <a:rPr lang="ru-RU" altLang="ru-RU" sz="3200" dirty="0">
                <a:latin typeface="Arial" panose="020B0604020202020204" pitchFamily="34" charset="0"/>
                <a:cs typeface="Arial" panose="020B0604020202020204" pitchFamily="34" charset="0"/>
              </a:rPr>
              <a:t>ЕКСД РО (Приказ Минздравсоцразвития РФ от 26.08.2010 N 761н (ред. от 31.05.2011))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A5BC2B20-6F6C-47B4-8816-99F6241DAE0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ru-RU" altLang="ru-RU" sz="3200" dirty="0">
                <a:latin typeface="Arial" panose="020B0604020202020204" pitchFamily="34" charset="0"/>
                <a:cs typeface="Arial" panose="020B0604020202020204" pitchFamily="34" charset="0"/>
              </a:rPr>
              <a:t>Согласно </a:t>
            </a:r>
            <a:r>
              <a:rPr lang="ru-RU" altLang="ru-RU" sz="3200" b="1" dirty="0">
                <a:latin typeface="Arial" panose="020B0604020202020204" pitchFamily="34" charset="0"/>
                <a:cs typeface="Arial" panose="020B0604020202020204" pitchFamily="34" charset="0"/>
              </a:rPr>
              <a:t>Требованиям к квалификации</a:t>
            </a:r>
            <a:r>
              <a:rPr lang="ru-RU" altLang="ru-RU" sz="3200" dirty="0">
                <a:latin typeface="Arial" panose="020B0604020202020204" pitchFamily="34" charset="0"/>
                <a:cs typeface="Arial" panose="020B0604020202020204" pitchFamily="34" charset="0"/>
              </a:rPr>
              <a:t> учителя-дефектолога, учителя-логопеда, такой работник должен иметь «высшее профессиональное образование в области </a:t>
            </a:r>
            <a:r>
              <a:rPr lang="ru-RU" altLang="ru-RU" sz="3200" b="1" dirty="0">
                <a:latin typeface="Arial" panose="020B0604020202020204" pitchFamily="34" charset="0"/>
                <a:cs typeface="Arial" panose="020B0604020202020204" pitchFamily="34" charset="0"/>
              </a:rPr>
              <a:t>дефектологии</a:t>
            </a:r>
            <a:r>
              <a:rPr lang="ru-RU" altLang="ru-RU" sz="3200" dirty="0">
                <a:latin typeface="Arial" panose="020B0604020202020204" pitchFamily="34" charset="0"/>
                <a:cs typeface="Arial" panose="020B0604020202020204" pitchFamily="34" charset="0"/>
              </a:rPr>
              <a:t> без предъявления требований к стажу работы»</a:t>
            </a:r>
          </a:p>
          <a:p>
            <a:pPr>
              <a:lnSpc>
                <a:spcPct val="80000"/>
              </a:lnSpc>
            </a:pPr>
            <a:r>
              <a:rPr lang="ru-RU" altLang="ru-RU" sz="3200" dirty="0">
                <a:latin typeface="Arial" panose="020B0604020202020204" pitchFamily="34" charset="0"/>
                <a:cs typeface="Arial" panose="020B0604020202020204" pitchFamily="34" charset="0"/>
              </a:rPr>
              <a:t>Согласно данному документу, дополнительные профессиональные программы профессиональной переподготовки </a:t>
            </a:r>
            <a:r>
              <a:rPr lang="ru-RU" altLang="ru-RU" sz="3200" b="1" i="1" dirty="0">
                <a:latin typeface="Arial" panose="020B0604020202020204" pitchFamily="34" charset="0"/>
                <a:cs typeface="Arial" panose="020B0604020202020204" pitchFamily="34" charset="0"/>
              </a:rPr>
              <a:t>не дают права </a:t>
            </a:r>
            <a:r>
              <a:rPr lang="ru-RU" altLang="ru-RU" sz="3200" dirty="0">
                <a:latin typeface="Arial" panose="020B0604020202020204" pitchFamily="34" charset="0"/>
                <a:cs typeface="Arial" panose="020B0604020202020204" pitchFamily="34" charset="0"/>
              </a:rPr>
              <a:t>на работу в качестве учителя-дефектолога или учителя-логопеда</a:t>
            </a:r>
          </a:p>
          <a:p>
            <a:pPr>
              <a:lnSpc>
                <a:spcPct val="80000"/>
              </a:lnSpc>
            </a:pPr>
            <a:r>
              <a:rPr lang="ru-RU" sz="3200" b="1" dirty="0">
                <a:latin typeface="Arial" panose="020B0604020202020204" pitchFamily="34" charset="0"/>
                <a:cs typeface="Arial" panose="020B0604020202020204" pitchFamily="34" charset="0"/>
              </a:rPr>
              <a:t>I. Общие положения, </a:t>
            </a:r>
            <a:r>
              <a:rPr lang="ru-RU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п.п</a:t>
            </a:r>
            <a:r>
              <a:rPr lang="ru-RU" sz="3200" b="1" dirty="0">
                <a:latin typeface="Arial" panose="020B0604020202020204" pitchFamily="34" charset="0"/>
                <a:cs typeface="Arial" panose="020B0604020202020204" pitchFamily="34" charset="0"/>
              </a:rPr>
              <a:t>. 6, 9</a:t>
            </a:r>
            <a:endParaRPr lang="ru-RU" alt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endParaRPr lang="ru-RU" alt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29BBA71-7963-36ED-C43B-EA4617D635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Приказ Минтруда России от 13 марта 2023 г. № 136н «Об утверждении профессионального стандарта «Педагог-дефектолог»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BEB9296-2ADB-0D7D-493B-2BBB088848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 fontScale="92500" lnSpcReduction="10000"/>
          </a:bodyPr>
          <a:lstStyle/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Действует с 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01.09.2023. до 01.09.2029.</a:t>
            </a:r>
          </a:p>
          <a:p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Вид профессиональной деятельности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: педагогическая деятельность по обучению и воспитанию на основе АОП, ИУП; психолого-педагогическое сопровождение обучающихся с ОВЗ</a:t>
            </a:r>
          </a:p>
          <a:p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Цель профессиональной деятельности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: организация деятельности обучающихся с ОВЗ, в том числе с инвалидностью, обеспечивающей овладение содержанием АОП, развитие и формирование личности обучающихся в соответствии с их ООП и возможностями психофизического развития; осуществление коррекции, компенсации и профилактики нарушений развития у обучающихся, психолого-педагогической поддержки их родителей (законных представителей)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24008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4FF8C33-589E-6B06-0BF5-E502C400E7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Приказ Минтруда России от 13 марта 2023 г. № 136н «Об утверждении профессионального стандарта «Педагог-дефектолог»</a:t>
            </a:r>
            <a:endParaRPr lang="ru-RU" sz="36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3C93BBD-5ECC-0E0E-A718-A536AFA48F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4245" y="1825624"/>
            <a:ext cx="11704320" cy="4865631"/>
          </a:xfrm>
        </p:spPr>
        <p:txBody>
          <a:bodyPr>
            <a:normAutofit fontScale="85000" lnSpcReduction="20000"/>
          </a:bodyPr>
          <a:lstStyle/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8 обобщенных трудовых функций (ОТФ):</a:t>
            </a:r>
          </a:p>
          <a:p>
            <a:pPr marL="0" indent="0">
              <a:buNone/>
            </a:pP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Коррекционно-развивающее обучение и воспитание  … , оказание психолого-педагогической помощи и поддержки участникам образовательных отношений: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обучающихся с нарушениями речи, </a:t>
            </a:r>
          </a:p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обучающихся с нарушениями слуха, </a:t>
            </a:r>
          </a:p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обучающихся с задержкой психического развития, </a:t>
            </a:r>
          </a:p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обучающихся с нарушениями зрения, </a:t>
            </a:r>
          </a:p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обучающихся с нарушениями опорно-двигательного аппарата, </a:t>
            </a:r>
          </a:p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детей раннего и дошкольного возраста с ОВЗ, с инвалидностью, детей группы риска, </a:t>
            </a:r>
          </a:p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обучающихся с умственной отсталостью (интеллектуальными нарушениями), включая тяжелые и множественные нарушения развития, </a:t>
            </a:r>
          </a:p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обучающихся с расстройствами аутистического спектра</a:t>
            </a:r>
          </a:p>
        </p:txBody>
      </p:sp>
    </p:spTree>
    <p:extLst>
      <p:ext uri="{BB962C8B-B14F-4D97-AF65-F5344CB8AC3E}">
        <p14:creationId xmlns:p14="http://schemas.microsoft.com/office/powerpoint/2010/main" val="14541747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4FF8C33-589E-6B06-0BF5-E502C400E7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Приказ Минтруда России от 13 марта 2023 г. № 136н «Об утверждении профессионального стандарта «Педагог-дефектолог»</a:t>
            </a:r>
            <a:endParaRPr lang="ru-RU" sz="36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3C93BBD-5ECC-0E0E-A718-A536AFA48F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8 обобщенных трудовых функций (ОТФ) </a:t>
            </a:r>
          </a:p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ОТФ включает 3 трудовые функции (ТФ):</a:t>
            </a:r>
          </a:p>
          <a:p>
            <a:pPr marL="514350" indent="-514350">
              <a:buAutoNum type="arabicPeriod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Организация специальных условий образовательной среды и деятельности по освоению содержания образования обучающимися с … (нозология в соответствии с ОТФ)</a:t>
            </a:r>
          </a:p>
          <a:p>
            <a:pPr marL="514350" indent="-514350">
              <a:buAutoNum type="arabicPeriod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Педагогическое сопровождение участников образовательных отношений по вопросам реализации ООП обучающихся с … (нозология в соответствии с ОТФ), профилактики и коррекции нарушений развития</a:t>
            </a:r>
          </a:p>
          <a:p>
            <a:pPr marL="514350" indent="-514350">
              <a:buAutoNum type="arabicPeriod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Психолого-педагогическая помощь обучающимся с … (нозология в соответствии с ОТФ) в их социальной адаптации и реабилитации</a:t>
            </a:r>
          </a:p>
          <a:p>
            <a:pPr marL="514350" indent="-514350">
              <a:buAutoNum type="arabicPeriod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75187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4FF8C33-589E-6B06-0BF5-E502C400E7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Приказ Минтруда России от 13 марта 2023 г. № 136н «Об утверждении профессионального стандарта «Педагог-дефектолог»</a:t>
            </a:r>
            <a:endParaRPr lang="ru-RU" sz="36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3C93BBD-5ECC-0E0E-A718-A536AFA48F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Требуемый уровень квалификации: 6 (бакалавриат)</a:t>
            </a:r>
          </a:p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Требования к образованию и обучению: высшее образование (бакалавриат, специалитет, магистратура) по профилю деятельности</a:t>
            </a:r>
          </a:p>
          <a:p>
            <a:r>
              <a:rPr lang="ru-RU" i="1" dirty="0">
                <a:latin typeface="Arial" panose="020B0604020202020204" pitchFamily="34" charset="0"/>
                <a:cs typeface="Arial" panose="020B0604020202020204" pitchFamily="34" charset="0"/>
              </a:rPr>
              <a:t>ИЛИ</a:t>
            </a:r>
          </a:p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высшее образование (бакалавриат, специалитет, магистратура) по УГНП «Образование и педагогические науки», «Психологические науки» + дополнительное профессиональное образование – профессиональная переподготовка по направлению «Работа с обучающимися с … (нозология в соответствии с ОТФ)»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743567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28E689AA-B3F9-47DD-993C-265588442D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92314" y="549275"/>
            <a:ext cx="8207375" cy="1143000"/>
          </a:xfrm>
        </p:spPr>
        <p:txBody>
          <a:bodyPr/>
          <a:lstStyle/>
          <a:p>
            <a:pPr algn="ctr"/>
            <a:r>
              <a:rPr lang="ru-RU" altLang="ru-RU" dirty="0">
                <a:latin typeface="Arial" panose="020B0604020202020204" pitchFamily="34" charset="0"/>
                <a:cs typeface="Arial" panose="020B0604020202020204" pitchFamily="34" charset="0"/>
              </a:rPr>
              <a:t>Вопрос: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DC02DB1D-7EFD-4323-976F-D64161DB7F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376979"/>
            <a:ext cx="10515600" cy="4799984"/>
          </a:xfrm>
        </p:spPr>
        <p:txBody>
          <a:bodyPr>
            <a:normAutofit/>
          </a:bodyPr>
          <a:lstStyle/>
          <a:p>
            <a:r>
              <a:rPr lang="ru-RU" altLang="ru-RU" sz="3600" i="1" dirty="0">
                <a:latin typeface="Arial" panose="020B0604020202020204" pitchFamily="34" charset="0"/>
                <a:cs typeface="Arial" panose="020B0604020202020204" pitchFamily="34" charset="0"/>
              </a:rPr>
              <a:t>может ли педагог, освоивший программу профессиональной переподготовки «Учитель-дефектолог», «Учитель-логопед» по направлению «Специальное (дефектологическое) образование», но не имеющий профильного высшего </a:t>
            </a:r>
            <a:r>
              <a:rPr lang="ru-RU" altLang="ru-RU" sz="3600" b="1" i="1" dirty="0">
                <a:latin typeface="Arial" panose="020B0604020202020204" pitchFamily="34" charset="0"/>
                <a:cs typeface="Arial" panose="020B0604020202020204" pitchFamily="34" charset="0"/>
              </a:rPr>
              <a:t>дефектологического</a:t>
            </a:r>
            <a:r>
              <a:rPr lang="ru-RU" altLang="ru-RU" sz="3600" i="1" dirty="0">
                <a:latin typeface="Arial" panose="020B0604020202020204" pitchFamily="34" charset="0"/>
                <a:cs typeface="Arial" panose="020B0604020202020204" pitchFamily="34" charset="0"/>
              </a:rPr>
              <a:t> образования, занимать должность учителя-дефектолога (учителя-логопеда)?</a:t>
            </a:r>
            <a:endParaRPr lang="ru-RU" alt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401294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1874</TotalTime>
  <Words>2042</Words>
  <Application>Microsoft Office PowerPoint</Application>
  <PresentationFormat>Широкоэкранный</PresentationFormat>
  <Paragraphs>182</Paragraphs>
  <Slides>28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34" baseType="lpstr">
      <vt:lpstr>Arial</vt:lpstr>
      <vt:lpstr>Calibri</vt:lpstr>
      <vt:lpstr>Calibri Light</vt:lpstr>
      <vt:lpstr>Times New Roman</vt:lpstr>
      <vt:lpstr>Wingdings</vt:lpstr>
      <vt:lpstr>Тема Office</vt:lpstr>
      <vt:lpstr>Требования к педагогам, работающим с детьми с ОВЗ, или почему необходимо поступать в ПГГПУ?   Какие дополнительные возможности поступления есть у абитуриента – 2024 для поступления на профили бакалавриата и магистратуры по направлению подготовки «Специальное (дефектологическое) образование»?</vt:lpstr>
      <vt:lpstr>Презентация PowerPoint</vt:lpstr>
      <vt:lpstr>Требования к образованию и квалификации педагогов, работающих с обучающимися с ОВЗ</vt:lpstr>
      <vt:lpstr>ЕКСД РО (Приказ Минздравсоцразвития РФ от 26.08.2010 N 761н (ред. от 31.05.2011))</vt:lpstr>
      <vt:lpstr>Приказ Минтруда России от 13 марта 2023 г. № 136н «Об утверждении профессионального стандарта «Педагог-дефектолог»</vt:lpstr>
      <vt:lpstr>Приказ Минтруда России от 13 марта 2023 г. № 136н «Об утверждении профессионального стандарта «Педагог-дефектолог»</vt:lpstr>
      <vt:lpstr>Приказ Минтруда России от 13 марта 2023 г. № 136н «Об утверждении профессионального стандарта «Педагог-дефектолог»</vt:lpstr>
      <vt:lpstr>Приказ Минтруда России от 13 марта 2023 г. № 136н «Об утверждении профессионального стандарта «Педагог-дефектолог»</vt:lpstr>
      <vt:lpstr>Вопрос:</vt:lpstr>
      <vt:lpstr>Ответ:</vt:lpstr>
      <vt:lpstr>Вопрос: </vt:lpstr>
      <vt:lpstr> Ответ: </vt:lpstr>
      <vt:lpstr>Презентация PowerPoint</vt:lpstr>
      <vt:lpstr>Презентация PowerPoint</vt:lpstr>
      <vt:lpstr>Межрегиональный конкурс  «Будущему педагогу о детях с ОВЗ»</vt:lpstr>
      <vt:lpstr>Межрегиональный конкурс  «Будущему педагогу о детях с ОВЗ»</vt:lpstr>
      <vt:lpstr>Презентация PowerPoint</vt:lpstr>
      <vt:lpstr>Бакалавриат</vt:lpstr>
      <vt:lpstr>Магистратура</vt:lpstr>
      <vt:lpstr>Презентация PowerPoint</vt:lpstr>
      <vt:lpstr>Презентация PowerPoint</vt:lpstr>
      <vt:lpstr>Информационное письмо и Положение о Конкурсе будут размещены на открытых информационных источниках:</vt:lpstr>
      <vt:lpstr>ДПП повышения квалификации (дошкольное образование)</vt:lpstr>
      <vt:lpstr>ДПП повышения квалификации (общее образование)</vt:lpstr>
      <vt:lpstr>ДПП повышения квалификации (общее образование)</vt:lpstr>
      <vt:lpstr>ДПП повышения квалификации (общее образование)</vt:lpstr>
      <vt:lpstr>ДПП повышения квалификации (общее образование)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Нормативно-правовые требования к проектированию АОП / АООП образования детей с ограниченными возможностями здоровья.</dc:title>
  <dc:creator>имя имя</dc:creator>
  <cp:lastModifiedBy>Ворошнина Ольга Руховна</cp:lastModifiedBy>
  <cp:revision>668</cp:revision>
  <dcterms:created xsi:type="dcterms:W3CDTF">2019-04-21T10:10:39Z</dcterms:created>
  <dcterms:modified xsi:type="dcterms:W3CDTF">2024-04-07T17:09:59Z</dcterms:modified>
</cp:coreProperties>
</file>