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33.jpg" ContentType="image/png"/>
  <Override PartName="/ppt/media/image35.jpg" ContentType="image/png"/>
  <Override PartName="/ppt/media/image36.jpg" ContentType="image/png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93" r:id="rId2"/>
    <p:sldId id="306" r:id="rId3"/>
    <p:sldId id="304" r:id="rId4"/>
    <p:sldId id="297" r:id="rId5"/>
    <p:sldId id="305" r:id="rId6"/>
    <p:sldId id="295" r:id="rId7"/>
    <p:sldId id="301" r:id="rId8"/>
    <p:sldId id="296" r:id="rId9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8" d="100"/>
          <a:sy n="78" d="100"/>
        </p:scale>
        <p:origin x="-90" y="-5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7777777777777779E-3"/>
                  <c:y val="-7.8703703703703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5000000000000001E-2"/>
                  <c:y val="-6.018518518518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Лист1!$A$1:$A$3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Лист1!$B$1:$B$3</c:f>
              <c:numCache>
                <c:formatCode>General</c:formatCode>
                <c:ptCount val="3"/>
                <c:pt idx="0">
                  <c:v>50</c:v>
                </c:pt>
                <c:pt idx="1">
                  <c:v>75</c:v>
                </c:pt>
                <c:pt idx="2">
                  <c:v>125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1558272"/>
        <c:axId val="241559808"/>
      </c:lineChart>
      <c:catAx>
        <c:axId val="241558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52"/>
                <a:ea typeface="+mn-ea"/>
                <a:cs typeface="+mn-cs"/>
              </a:defRPr>
            </a:pPr>
            <a:endParaRPr lang="ru-RU"/>
          </a:p>
        </c:txPr>
        <c:crossAx val="241559808"/>
        <c:crosses val="autoZero"/>
        <c:auto val="1"/>
        <c:lblAlgn val="ctr"/>
        <c:lblOffset val="100"/>
        <c:noMultiLvlLbl val="0"/>
      </c:catAx>
      <c:valAx>
        <c:axId val="24155980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241558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52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Лист1!$A$1:$A$3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Лист1!$B$1:$B$3</c:f>
              <c:numCache>
                <c:formatCode>General</c:formatCode>
                <c:ptCount val="3"/>
                <c:pt idx="0">
                  <c:v>260</c:v>
                </c:pt>
                <c:pt idx="1">
                  <c:v>320</c:v>
                </c:pt>
                <c:pt idx="2">
                  <c:v>470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1600384"/>
        <c:axId val="241601920"/>
      </c:barChart>
      <c:catAx>
        <c:axId val="241600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52"/>
                <a:ea typeface="+mn-ea"/>
                <a:cs typeface="+mn-cs"/>
              </a:defRPr>
            </a:pPr>
            <a:endParaRPr lang="ru-RU"/>
          </a:p>
        </c:txPr>
        <c:crossAx val="241601920"/>
        <c:crosses val="autoZero"/>
        <c:auto val="1"/>
        <c:lblAlgn val="ctr"/>
        <c:lblOffset val="100"/>
        <c:noMultiLvlLbl val="0"/>
      </c:catAx>
      <c:valAx>
        <c:axId val="2416019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41600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Лист1!$A$1:$A$3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Лист1!$B$1:$B$3</c:f>
              <c:numCache>
                <c:formatCode>General</c:formatCode>
                <c:ptCount val="3"/>
                <c:pt idx="0">
                  <c:v>3800</c:v>
                </c:pt>
                <c:pt idx="1">
                  <c:v>4220</c:v>
                </c:pt>
                <c:pt idx="2">
                  <c:v>5351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3914112"/>
        <c:axId val="273928192"/>
      </c:barChart>
      <c:catAx>
        <c:axId val="273914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52"/>
                <a:ea typeface="+mn-ea"/>
                <a:cs typeface="+mn-cs"/>
              </a:defRPr>
            </a:pPr>
            <a:endParaRPr lang="ru-RU"/>
          </a:p>
        </c:txPr>
        <c:crossAx val="273928192"/>
        <c:crosses val="autoZero"/>
        <c:auto val="1"/>
        <c:lblAlgn val="ctr"/>
        <c:lblOffset val="100"/>
        <c:noMultiLvlLbl val="0"/>
      </c:catAx>
      <c:valAx>
        <c:axId val="2739281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73914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2" y="3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196039-DBC6-47B8-AED3-BE220B97C5B8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1241425"/>
            <a:ext cx="5967413" cy="3357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7" y="4784725"/>
            <a:ext cx="5408613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4404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2" y="944404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4F5DF8-1DBC-4D96-A761-8C926ED7AA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243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F5DF8-1DBC-4D96-A761-8C926ED7AA31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434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F5DF8-1DBC-4D96-A761-8C926ED7AA31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646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F5DF8-1DBC-4D96-A761-8C926ED7AA31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367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товка на 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DED7720-C76E-411F-A964-AA6B8F1E22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5257800"/>
            <a:ext cx="12192000" cy="16002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4EC3F0F-C019-4142-9A92-F65D26094B4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45440" y="258763"/>
            <a:ext cx="447675" cy="833438"/>
          </a:xfrm>
          <a:prstGeom prst="rect">
            <a:avLst/>
          </a:prstGeom>
        </p:spPr>
      </p:pic>
      <p:sp>
        <p:nvSpPr>
          <p:cNvPr id="13" name="Текст 12" descr="текстовый блок с названием презентации на титуле" title="Название презентации — Титул">
            <a:extLst>
              <a:ext uri="{FF2B5EF4-FFF2-40B4-BE49-F238E27FC236}">
                <a16:creationId xmlns:a16="http://schemas.microsoft.com/office/drawing/2014/main" xmlns="" id="{B15F085A-FD81-45CB-8BB2-F891F7EA60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6075" y="1268413"/>
            <a:ext cx="11509375" cy="3779837"/>
          </a:xfrm>
        </p:spPr>
        <p:txBody>
          <a:bodyPr anchor="ctr">
            <a:noAutofit/>
          </a:bodyPr>
          <a:lstStyle>
            <a:lvl1pPr marL="0" indent="0">
              <a:buNone/>
              <a:defRPr>
                <a:latin typeface="PermianSlabSerifTypeface" panose="02000000000000000000" pitchFamily="50" charset="0"/>
              </a:defRPr>
            </a:lvl1pPr>
          </a:lstStyle>
          <a:p>
            <a:r>
              <a:rPr lang="ru-RU" sz="2800" dirty="0">
                <a:latin typeface="PermianSlabSerifTypeface" panose="02000000000000000000" pitchFamily="50" charset="0"/>
              </a:rPr>
              <a:t>Название презентации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E09C13DB-58DE-4DC0-B324-14E7788668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6075" y="5745162"/>
            <a:ext cx="11509375" cy="38383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PermianSlabSerifTypeface" panose="02000000000000000000" pitchFamily="50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Докладчик: Фамилия Имя Отчество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F95E1ABD-8AF4-43F8-92A9-5F4ECC7912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76000" y="6530469"/>
            <a:ext cx="1079451" cy="209551"/>
          </a:xfr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algn="r"/>
            <a:r>
              <a:rPr lang="ru-RU" sz="1000" dirty="0">
                <a:solidFill>
                  <a:schemeClr val="bg1"/>
                </a:solidFill>
                <a:latin typeface="PermianSerifTypeface" panose="02000000000000000000" pitchFamily="50" charset="0"/>
              </a:rPr>
              <a:t>Пермь </a:t>
            </a:r>
            <a:r>
              <a:rPr lang="ru-RU" sz="1000" dirty="0" smtClean="0">
                <a:solidFill>
                  <a:schemeClr val="bg1"/>
                </a:solidFill>
                <a:latin typeface="PermianSerifTypeface" panose="02000000000000000000" pitchFamily="50" charset="0"/>
              </a:rPr>
              <a:t>202</a:t>
            </a:r>
            <a:r>
              <a:rPr lang="en-US" sz="1000" dirty="0" smtClean="0">
                <a:solidFill>
                  <a:schemeClr val="bg1"/>
                </a:solidFill>
                <a:latin typeface="PermianSerifTypeface" panose="02000000000000000000" pitchFamily="50" charset="0"/>
              </a:rPr>
              <a:t>2</a:t>
            </a:r>
            <a:endParaRPr lang="ru-RU" sz="1000" dirty="0">
              <a:solidFill>
                <a:schemeClr val="bg1"/>
              </a:solidFill>
              <a:latin typeface="PermianSerifTypeface" panose="02000000000000000000" pitchFamily="50" charset="0"/>
            </a:endParaRP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xmlns="" id="{D9197A4A-65F4-4534-98AE-9F66A62BE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6075" y="6217394"/>
            <a:ext cx="10093325" cy="4318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r>
              <a:rPr lang="ru-RU" sz="1200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занимаемая должность докладчика</a:t>
            </a:r>
          </a:p>
        </p:txBody>
      </p:sp>
      <p:sp>
        <p:nvSpPr>
          <p:cNvPr id="22" name="Текст 21">
            <a:extLst>
              <a:ext uri="{FF2B5EF4-FFF2-40B4-BE49-F238E27FC236}">
                <a16:creationId xmlns:a16="http://schemas.microsoft.com/office/drawing/2014/main" xmlns="" id="{93F712D2-53A1-4608-BF4F-E58F19347E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6000" y="474206"/>
            <a:ext cx="5580000" cy="509588"/>
          </a:xfr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200">
                <a:latin typeface="PermianSlabSerifTypeface" panose="02000000000000000000" pitchFamily="50" charset="0"/>
              </a:defRPr>
            </a:lvl1pPr>
            <a:lvl2pPr marL="457200" indent="0">
              <a:buNone/>
              <a:defRPr sz="1400">
                <a:latin typeface="PermianSlabSerifTypeface" panose="02000000000000000000" pitchFamily="50" charset="0"/>
              </a:defRPr>
            </a:lvl2pPr>
            <a:lvl3pPr marL="914400" indent="0">
              <a:buNone/>
              <a:defRPr sz="1400">
                <a:latin typeface="PermianSlabSerifTypeface" panose="02000000000000000000" pitchFamily="50" charset="0"/>
              </a:defRPr>
            </a:lvl3pPr>
            <a:lvl4pPr marL="1371600" indent="0">
              <a:buNone/>
              <a:defRPr sz="1400">
                <a:latin typeface="PermianSlabSerifTypeface" panose="02000000000000000000" pitchFamily="50" charset="0"/>
              </a:defRPr>
            </a:lvl4pPr>
            <a:lvl5pPr marL="1828800" indent="0">
              <a:buNone/>
              <a:defRPr sz="1400">
                <a:latin typeface="PermianSlabSerifTypeface" panose="02000000000000000000" pitchFamily="50" charset="0"/>
              </a:defRPr>
            </a:lvl5pPr>
          </a:lstStyle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МИНИСТЕРСТВО  ИНФОРМАЦИОННОГО РАЗВИТИЯ И СВЯЗИ</a:t>
            </a:r>
            <a:b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</a:br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ПЕРМСКОГО КРАЯ</a:t>
            </a:r>
          </a:p>
        </p:txBody>
      </p:sp>
    </p:spTree>
    <p:extLst>
      <p:ext uri="{BB962C8B-B14F-4D97-AF65-F5344CB8AC3E}">
        <p14:creationId xmlns:p14="http://schemas.microsoft.com/office/powerpoint/2010/main" val="3628859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слайд с нумерацией текст без гради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:a16="http://schemas.microsoft.com/office/drawing/2014/main" xmlns="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:a16="http://schemas.microsoft.com/office/drawing/2014/main" xmlns="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0" y="6432640"/>
            <a:ext cx="12192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:a16="http://schemas.microsoft.com/office/drawing/2014/main" xmlns="" id="{B0192E9C-0587-46D7-B640-5DB8DCFDD1C2}"/>
              </a:ext>
            </a:extLst>
          </p:cNvPr>
          <p:cNvSpPr txBox="1"/>
          <p:nvPr userDrawn="1"/>
        </p:nvSpPr>
        <p:spPr>
          <a:xfrm>
            <a:off x="11569955" y="6538913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79A4F07-433A-49CF-9D7D-A63F9F1FBCD5}" type="slidenum">
              <a:rPr lang="ru-RU" sz="1200" smtClean="0">
                <a:solidFill>
                  <a:srgbClr val="1C2D38"/>
                </a:solidFill>
                <a:latin typeface="PermianSlabSerifTypeface" panose="02000000000000000000" pitchFamily="50" charset="0"/>
              </a:rPr>
              <a:t>‹#›</a:t>
            </a:fld>
            <a:endParaRPr lang="ru-RU" sz="1200" dirty="0">
              <a:solidFill>
                <a:srgbClr val="1C2D38"/>
              </a:solidFill>
              <a:latin typeface="PermianSlabSerifTypeface" panose="02000000000000000000" pitchFamily="50" charset="0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:a16="http://schemas.microsoft.com/office/drawing/2014/main" xmlns="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558" y="6494443"/>
            <a:ext cx="2520950" cy="338137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800" baseline="0">
                <a:solidFill>
                  <a:srgbClr val="1C2D38"/>
                </a:solidFill>
                <a:latin typeface="PermianSlabSerifTypeface" panose="02000000000000000000" pitchFamily="50" charset="0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МИНИСТЕРСТВО ОБРАЗОВАНИЯ И НАУКИ</a:t>
            </a:r>
            <a:br>
              <a:rPr lang="ru-RU" dirty="0" smtClean="0"/>
            </a:br>
            <a:r>
              <a:rPr lang="ru-RU" dirty="0" smtClean="0"/>
              <a:t>ПЕРМСКОГО </a:t>
            </a:r>
            <a:r>
              <a:rPr lang="ru-RU" dirty="0"/>
              <a:t>КРАЯ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:a16="http://schemas.microsoft.com/office/drawing/2014/main" xmlns="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5360" y="49213"/>
            <a:ext cx="11521280" cy="715962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rgbClr val="1C2D38"/>
                </a:solidFill>
                <a:latin typeface="PermianSlabSerifTypeface" panose="02000000000000000000" pitchFamily="50" charset="0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:a16="http://schemas.microsoft.com/office/drawing/2014/main" xmlns="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35360" y="1700808"/>
            <a:ext cx="11521280" cy="4536504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1C2D38"/>
                </a:solidFill>
                <a:latin typeface="Montserrat" panose="00000500000000000000" pitchFamily="2" charset="-52"/>
              </a:defRPr>
            </a:lvl1pPr>
            <a:lvl2pPr marL="457200" indent="0">
              <a:buNone/>
              <a:defRPr sz="1400">
                <a:solidFill>
                  <a:srgbClr val="1C2D38"/>
                </a:solidFill>
                <a:latin typeface="Montserrat" panose="00000500000000000000" pitchFamily="2" charset="-52"/>
              </a:defRPr>
            </a:lvl2pPr>
            <a:lvl3pPr marL="914400" indent="0">
              <a:buNone/>
              <a:defRPr sz="1400">
                <a:solidFill>
                  <a:srgbClr val="1C2D38"/>
                </a:solidFill>
                <a:latin typeface="Montserrat" panose="00000500000000000000" pitchFamily="2" charset="-52"/>
              </a:defRPr>
            </a:lvl3pPr>
            <a:lvl4pPr marL="1371600" indent="0">
              <a:buNone/>
              <a:defRPr sz="1400">
                <a:solidFill>
                  <a:srgbClr val="1C2D38"/>
                </a:solidFill>
                <a:latin typeface="Montserrat" panose="00000500000000000000" pitchFamily="2" charset="-52"/>
              </a:defRPr>
            </a:lvl4pPr>
            <a:lvl5pPr marL="1828800" indent="0">
              <a:buNone/>
              <a:defRPr sz="1400">
                <a:solidFill>
                  <a:srgbClr val="1C2D38"/>
                </a:solidFill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:a16="http://schemas.microsoft.com/office/drawing/2014/main" xmlns="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35360" y="1053108"/>
            <a:ext cx="11521280" cy="4318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rgbClr val="1C2D38"/>
                </a:solidFill>
                <a:latin typeface="Montserrat" panose="00000500000000000000" pitchFamily="2" charset="-52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:a16="http://schemas.microsoft.com/office/drawing/2014/main" xmlns="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58350" y="6438293"/>
            <a:ext cx="5675300" cy="404788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rgbClr val="1C2D38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56F748E1-F5FF-494D-B1C0-2197C02E213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8400" y="6490800"/>
            <a:ext cx="180000" cy="33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187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товка на 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4B264FB-E605-4256-BB70-E5799321DE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Текст 18">
            <a:extLst>
              <a:ext uri="{FF2B5EF4-FFF2-40B4-BE49-F238E27FC236}">
                <a16:creationId xmlns="" xmlns:a16="http://schemas.microsoft.com/office/drawing/2014/main" id="{14B18509-746F-4E1E-9900-BA89101D0F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56138" y="5408613"/>
            <a:ext cx="2879725" cy="360362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https://permkrai.ru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4546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1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290918"/>
            <a:ext cx="10515600" cy="4886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PermianSlabSerifTypeface" panose="02000000000000000000" pitchFamily="50" charset="0"/>
              </a:defRPr>
            </a:lvl1pPr>
          </a:lstStyle>
          <a:p>
            <a:fld id="{ECD5B068-9541-4FC7-9739-791808957D08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PermianSlabSerifTypeface" panose="02000000000000000000" pitchFamily="50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PermianSlabSerifTypeface" panose="02000000000000000000" pitchFamily="50" charset="0"/>
              </a:defRPr>
            </a:lvl1pPr>
          </a:lstStyle>
          <a:p>
            <a:fld id="{7990A65A-0714-461E-A293-55CAFC76E4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127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C00000"/>
          </a:solidFill>
          <a:latin typeface="PermianSlabSerifTypeface" panose="02000000000000000000" pitchFamily="50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None/>
        <a:defRPr sz="2800" kern="1200">
          <a:solidFill>
            <a:schemeClr val="tx1"/>
          </a:solidFill>
          <a:latin typeface="Montserrat" panose="00000500000000000000" pitchFamily="2" charset="-52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None/>
        <a:defRPr sz="2400" kern="1200">
          <a:solidFill>
            <a:schemeClr val="tx1"/>
          </a:solidFill>
          <a:latin typeface="Montserrat" panose="00000500000000000000" pitchFamily="2" charset="-52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None/>
        <a:defRPr sz="2000" kern="1200">
          <a:solidFill>
            <a:schemeClr val="tx1"/>
          </a:solidFill>
          <a:latin typeface="Montserrat" panose="00000500000000000000" pitchFamily="2" charset="-52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None/>
        <a:defRPr sz="1800" kern="1200">
          <a:solidFill>
            <a:schemeClr val="tx1"/>
          </a:solidFill>
          <a:latin typeface="Montserrat" panose="00000500000000000000" pitchFamily="2" charset="-52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None/>
        <a:defRPr sz="1800" kern="1200">
          <a:solidFill>
            <a:schemeClr val="tx1"/>
          </a:solidFill>
          <a:latin typeface="Montserrat" panose="00000500000000000000" pitchFamily="2" charset="-5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10" Type="http://schemas.openxmlformats.org/officeDocument/2006/relationships/chart" Target="../charts/chart2.xml"/><Relationship Id="rId4" Type="http://schemas.openxmlformats.org/officeDocument/2006/relationships/image" Target="../media/image10.png"/><Relationship Id="rId9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17" Type="http://schemas.openxmlformats.org/officeDocument/2006/relationships/image" Target="../media/image28.jp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image" Target="../media/image33.jp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10" Type="http://schemas.openxmlformats.org/officeDocument/2006/relationships/image" Target="../media/image40.jpe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Текст 18">
            <a:extLst>
              <a:ext uri="{FF2B5EF4-FFF2-40B4-BE49-F238E27FC236}">
                <a16:creationId xmlns:a16="http://schemas.microsoft.com/office/drawing/2014/main" xmlns="" id="{96B47CBB-339D-450D-AC04-3D91FCCC71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1234" y="1294438"/>
            <a:ext cx="11509375" cy="3173868"/>
          </a:xfrm>
        </p:spPr>
        <p:txBody>
          <a:bodyPr/>
          <a:lstStyle/>
          <a:p>
            <a:r>
              <a:rPr lang="ru-RU" dirty="0"/>
              <a:t>Проблемы кадровой обеспеченности и современные требования к кадрам, работающим с детьми с ОВЗ и </a:t>
            </a:r>
            <a:r>
              <a:rPr lang="ru-RU" dirty="0" smtClean="0"/>
              <a:t>инвалидностью</a:t>
            </a:r>
            <a:endParaRPr lang="ru-RU" dirty="0"/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xmlns="" id="{0249D9D0-2B6D-4CAC-B93F-066EBA7AAB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Докладчик: </a:t>
            </a:r>
            <a:r>
              <a:rPr lang="ru-RU" dirty="0" smtClean="0"/>
              <a:t>Каткова Ирина Геннадьевна</a:t>
            </a:r>
            <a:endParaRPr lang="ru-RU" dirty="0"/>
          </a:p>
        </p:txBody>
      </p:sp>
      <p:sp>
        <p:nvSpPr>
          <p:cNvPr id="22" name="Текст 21">
            <a:extLst>
              <a:ext uri="{FF2B5EF4-FFF2-40B4-BE49-F238E27FC236}">
                <a16:creationId xmlns:a16="http://schemas.microsoft.com/office/drawing/2014/main" xmlns="" id="{AC2ED4FA-EA17-40CD-BC7F-4849E2EDC3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6075" y="6129000"/>
            <a:ext cx="10093325" cy="431800"/>
          </a:xfrm>
        </p:spPr>
        <p:txBody>
          <a:bodyPr/>
          <a:lstStyle/>
          <a:p>
            <a:r>
              <a:rPr lang="ru-RU" dirty="0" smtClean="0">
                <a:latin typeface="PermianSlabSerifTypeface" panose="02000000000000000000" pitchFamily="50" charset="0"/>
              </a:rPr>
              <a:t>заведующий сектором по работе с  детьми с ОВЗ отдела содержания общего образования управления общего, дополнительного образования и воспитания Министерства образования и </a:t>
            </a:r>
            <a:r>
              <a:rPr lang="ru-RU" dirty="0">
                <a:latin typeface="PermianSlabSerifTypeface" panose="02000000000000000000" pitchFamily="50" charset="0"/>
              </a:rPr>
              <a:t>науки Пермского края</a:t>
            </a:r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xmlns="" id="{30223E76-632D-4D2A-BD48-9DD5DAE021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56000" y="474206"/>
            <a:ext cx="2945632" cy="509588"/>
          </a:xfrm>
        </p:spPr>
        <p:txBody>
          <a:bodyPr/>
          <a:lstStyle/>
          <a:p>
            <a:r>
              <a:rPr lang="ru-RU" dirty="0"/>
              <a:t>Министерство образования и науки Пермского края</a:t>
            </a:r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10775999" y="6439643"/>
            <a:ext cx="1079451" cy="209551"/>
          </a:xfrm>
        </p:spPr>
        <p:txBody>
          <a:bodyPr/>
          <a:lstStyle/>
          <a:p>
            <a:r>
              <a:rPr lang="ru-RU" dirty="0">
                <a:latin typeface="PermianSerifTypeface" panose="02000000000000000000" pitchFamily="50" charset="0"/>
              </a:rPr>
              <a:t>Пермь </a:t>
            </a:r>
            <a:r>
              <a:rPr lang="ru-RU" dirty="0" smtClean="0">
                <a:latin typeface="PermianSerifTypeface" panose="02000000000000000000" pitchFamily="50" charset="0"/>
              </a:rPr>
              <a:t>2024</a:t>
            </a:r>
            <a:endParaRPr lang="ru-RU" dirty="0">
              <a:latin typeface="PermianSerifTypeface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33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r>
              <a:rPr lang="ru-RU" b="1" dirty="0" smtClean="0"/>
              <a:t>Требования </a:t>
            </a:r>
            <a:r>
              <a:rPr lang="ru-RU" b="1" dirty="0"/>
              <a:t>к кадрам, работающим с детьми с ОВЗ и инвалидностью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23261" t="33929" r="4173" b="16621"/>
          <a:stretch/>
        </p:blipFill>
        <p:spPr>
          <a:xfrm>
            <a:off x="335360" y="1497454"/>
            <a:ext cx="6319965" cy="3712817"/>
          </a:xfrm>
          <a:prstGeom prst="rect">
            <a:avLst/>
          </a:prstGeom>
        </p:spPr>
      </p:pic>
      <p:pic>
        <p:nvPicPr>
          <p:cNvPr id="8" name="Объект 6"/>
          <p:cNvPicPr>
            <a:picLocks noGrp="1" noChangeAspect="1"/>
          </p:cNvPicPr>
          <p:nvPr>
            <p:ph sz="quarter" idx="12"/>
          </p:nvPr>
        </p:nvPicPr>
        <p:blipFill rotWithShape="1">
          <a:blip r:embed="rId3"/>
          <a:srcRect l="23041" t="17171" r="5433" b="11772"/>
          <a:stretch/>
        </p:blipFill>
        <p:spPr>
          <a:xfrm>
            <a:off x="6853286" y="962023"/>
            <a:ext cx="4892512" cy="29878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l="24665" t="17044" r="4356" b="10928"/>
          <a:stretch/>
        </p:blipFill>
        <p:spPr>
          <a:xfrm>
            <a:off x="7016253" y="3353863"/>
            <a:ext cx="4566578" cy="254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968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335360" y="30359"/>
            <a:ext cx="11521280" cy="715962"/>
          </a:xfrm>
        </p:spPr>
        <p:txBody>
          <a:bodyPr>
            <a:normAutofit/>
          </a:bodyPr>
          <a:lstStyle/>
          <a:p>
            <a:endParaRPr lang="ru-RU" b="1" dirty="0" smtClean="0">
              <a:solidFill>
                <a:srgbClr val="0070C0"/>
              </a:solidFill>
            </a:endParaRPr>
          </a:p>
          <a:p>
            <a:endParaRPr lang="ru-RU" dirty="0"/>
          </a:p>
        </p:txBody>
      </p:sp>
      <p:sp>
        <p:nvSpPr>
          <p:cNvPr id="46" name="TextBox 45"/>
          <p:cNvSpPr txBox="1"/>
          <p:nvPr/>
        </p:nvSpPr>
        <p:spPr>
          <a:xfrm>
            <a:off x="9560906" y="2374583"/>
            <a:ext cx="1542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«Ментальное здоровье»</a:t>
            </a:r>
            <a:endParaRPr lang="ru-RU" sz="120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45" name="Текст 1"/>
          <p:cNvSpPr>
            <a:spLocks noGrp="1"/>
          </p:cNvSpPr>
          <p:nvPr>
            <p:ph type="body" sz="quarter" idx="11"/>
          </p:nvPr>
        </p:nvSpPr>
        <p:spPr>
          <a:xfrm>
            <a:off x="335360" y="49213"/>
            <a:ext cx="11521280" cy="715962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Подготовка педагогических кадров для обучения детей с ОВЗ и инвалидностью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3"/>
          <a:srcRect r="2914" b="7649"/>
          <a:stretch/>
        </p:blipFill>
        <p:spPr>
          <a:xfrm>
            <a:off x="1395714" y="940871"/>
            <a:ext cx="434492" cy="383414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883098" y="973641"/>
            <a:ext cx="274546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Montserrat" panose="00000500000000000000" pitchFamily="2" charset="-52"/>
              </a:rPr>
              <a:t>43 296 </a:t>
            </a:r>
            <a:r>
              <a:rPr lang="ru-RU" sz="1200" b="1" dirty="0" smtClean="0">
                <a:latin typeface="Montserrat" panose="00000500000000000000" pitchFamily="2" charset="-52"/>
              </a:rPr>
              <a:t>обучающихся с ОВЗ </a:t>
            </a:r>
          </a:p>
          <a:p>
            <a:endParaRPr lang="ru-RU" sz="1100" dirty="0" smtClean="0">
              <a:latin typeface="Montserrat" panose="00000500000000000000" pitchFamily="2" charset="-5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139219" y="952452"/>
            <a:ext cx="279538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Montserrat" panose="00000500000000000000" pitchFamily="2" charset="-52"/>
              </a:rPr>
              <a:t>7 185 </a:t>
            </a:r>
            <a:r>
              <a:rPr lang="ru-RU" sz="1200" b="1" dirty="0" smtClean="0">
                <a:latin typeface="Montserrat" panose="00000500000000000000" pitchFamily="2" charset="-52"/>
              </a:rPr>
              <a:t>детей-инвалидов</a:t>
            </a:r>
            <a:endParaRPr lang="ru-RU" sz="1200" b="1" dirty="0">
              <a:latin typeface="Montserrat" panose="00000500000000000000" pitchFamily="2" charset="-52"/>
            </a:endParaRPr>
          </a:p>
          <a:p>
            <a:endParaRPr lang="ru-RU" sz="1050" dirty="0" smtClean="0">
              <a:latin typeface="Montserrat" panose="00000500000000000000" pitchFamily="2" charset="-52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r="2914" b="7649"/>
          <a:stretch/>
        </p:blipFill>
        <p:spPr>
          <a:xfrm>
            <a:off x="6499068" y="930404"/>
            <a:ext cx="459349" cy="405349"/>
          </a:xfrm>
          <a:prstGeom prst="rect">
            <a:avLst/>
          </a:prstGeom>
        </p:spPr>
      </p:pic>
      <p:sp>
        <p:nvSpPr>
          <p:cNvPr id="78" name="TextBox 77"/>
          <p:cNvSpPr txBox="1"/>
          <p:nvPr/>
        </p:nvSpPr>
        <p:spPr>
          <a:xfrm>
            <a:off x="9560906" y="5735795"/>
            <a:ext cx="15428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ПФО</a:t>
            </a:r>
            <a:endParaRPr lang="ru-RU" sz="120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2" name="Левая фигурная скобка 1"/>
          <p:cNvSpPr/>
          <p:nvPr/>
        </p:nvSpPr>
        <p:spPr>
          <a:xfrm rot="16200000">
            <a:off x="5274094" y="-2556255"/>
            <a:ext cx="243704" cy="800046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/>
          <p:cNvSpPr txBox="1"/>
          <p:nvPr/>
        </p:nvSpPr>
        <p:spPr>
          <a:xfrm>
            <a:off x="1072831" y="1699930"/>
            <a:ext cx="86462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Montserrat" panose="00000500000000000000" pitchFamily="2" charset="-52"/>
              </a:rPr>
              <a:t>5 351 </a:t>
            </a:r>
            <a:endParaRPr lang="ru-RU" b="1" dirty="0" smtClean="0">
              <a:solidFill>
                <a:srgbClr val="0070C0"/>
              </a:solidFill>
              <a:latin typeface="Montserrat" panose="00000500000000000000" pitchFamily="2" charset="-52"/>
            </a:endParaRPr>
          </a:p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Montserrat" panose="00000500000000000000" pitchFamily="2" charset="-52"/>
              </a:rPr>
              <a:t> </a:t>
            </a:r>
            <a:r>
              <a:rPr lang="ru-RU" sz="1200" b="1" dirty="0" smtClean="0">
                <a:latin typeface="Montserrat" panose="00000500000000000000" pitchFamily="2" charset="-52"/>
              </a:rPr>
              <a:t>логопедов, психологов, дефектологов, </a:t>
            </a:r>
            <a:r>
              <a:rPr lang="ru-RU" sz="1200" b="1" dirty="0" err="1" smtClean="0">
                <a:latin typeface="Montserrat" panose="00000500000000000000" pitchFamily="2" charset="-52"/>
              </a:rPr>
              <a:t>тьюторов</a:t>
            </a:r>
            <a:r>
              <a:rPr lang="ru-RU" sz="1200" b="1" dirty="0" smtClean="0">
                <a:latin typeface="Montserrat" panose="00000500000000000000" pitchFamily="2" charset="-52"/>
              </a:rPr>
              <a:t>, ассистентов работают с детьми с ОВЗ</a:t>
            </a:r>
            <a:endParaRPr lang="ru-RU" sz="1200" b="1" dirty="0">
              <a:latin typeface="Montserrat" panose="00000500000000000000" pitchFamily="2" charset="-5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434608" y="2649494"/>
            <a:ext cx="38632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  <a:latin typeface="Montserrat" panose="00000500000000000000" pitchFamily="2" charset="-52"/>
              </a:rPr>
              <a:t>100 %</a:t>
            </a:r>
            <a:r>
              <a:rPr lang="ru-RU" sz="1400" b="1" dirty="0">
                <a:solidFill>
                  <a:srgbClr val="0070C0"/>
                </a:solidFill>
                <a:latin typeface="Montserrat" panose="00000500000000000000" pitchFamily="2" charset="-52"/>
              </a:rPr>
              <a:t> </a:t>
            </a:r>
            <a:r>
              <a:rPr lang="ru-RU" sz="1200" dirty="0" smtClean="0">
                <a:latin typeface="Montserrat" panose="00000500000000000000" pitchFamily="2" charset="-52"/>
              </a:rPr>
              <a:t>педагогов и специалистов обучены на курсах повышения квалификации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28742" y="3062185"/>
            <a:ext cx="4140553" cy="147041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62" y="2617862"/>
            <a:ext cx="471351" cy="471351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15" y="3697197"/>
            <a:ext cx="471351" cy="471351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1434608" y="3667913"/>
            <a:ext cx="357265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  <a:latin typeface="Montserrat" panose="00000500000000000000" pitchFamily="2" charset="-52"/>
              </a:rPr>
              <a:t>125 </a:t>
            </a:r>
            <a:r>
              <a:rPr lang="ru-RU" sz="1400" b="1" dirty="0">
                <a:solidFill>
                  <a:srgbClr val="0070C0"/>
                </a:solidFill>
                <a:latin typeface="Montserrat" panose="00000500000000000000" pitchFamily="2" charset="-52"/>
              </a:rPr>
              <a:t>чел</a:t>
            </a:r>
            <a:r>
              <a:rPr lang="ru-RU" sz="1400" b="1" dirty="0" smtClean="0">
                <a:solidFill>
                  <a:srgbClr val="0070C0"/>
                </a:solidFill>
                <a:latin typeface="Montserrat" panose="00000500000000000000" pitchFamily="2" charset="-52"/>
              </a:rPr>
              <a:t>. </a:t>
            </a:r>
          </a:p>
          <a:p>
            <a:r>
              <a:rPr lang="ru-RU" sz="1200" dirty="0" smtClean="0">
                <a:latin typeface="Montserrat" panose="00000500000000000000" pitchFamily="2" charset="-52"/>
              </a:rPr>
              <a:t>профессиональная переподготовка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pic>
        <p:nvPicPr>
          <p:cNvPr id="60" name="Объект 6"/>
          <p:cNvPicPr>
            <a:picLocks noGrp="1" noChangeAspect="1"/>
          </p:cNvPicPr>
          <p:nvPr>
            <p:ph sz="quarter" idx="12"/>
          </p:nvPr>
        </p:nvPicPr>
        <p:blipFill>
          <a:blip r:embed="rId8"/>
          <a:stretch>
            <a:fillRect/>
          </a:stretch>
        </p:blipFill>
        <p:spPr>
          <a:xfrm>
            <a:off x="6735737" y="2583057"/>
            <a:ext cx="4760007" cy="540962"/>
          </a:xfrm>
          <a:prstGeom prst="rect">
            <a:avLst/>
          </a:prstGeom>
        </p:spPr>
      </p:pic>
      <p:graphicFrame>
        <p:nvGraphicFramePr>
          <p:cNvPr id="62" name="Диаграмма 6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7868245"/>
              </p:ext>
            </p:extLst>
          </p:nvPr>
        </p:nvGraphicFramePr>
        <p:xfrm>
          <a:off x="6735737" y="5121244"/>
          <a:ext cx="4199130" cy="1032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63" name="TextBox 62"/>
          <p:cNvSpPr txBox="1"/>
          <p:nvPr/>
        </p:nvSpPr>
        <p:spPr>
          <a:xfrm>
            <a:off x="6834433" y="4654130"/>
            <a:ext cx="3653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70C0"/>
                </a:solidFill>
                <a:latin typeface="Montserrat" panose="00000500000000000000" pitchFamily="2" charset="-52"/>
              </a:rPr>
              <a:t>Профессиональная переподготовка специалистов, чел</a:t>
            </a:r>
            <a:endParaRPr lang="ru-RU" sz="1200" dirty="0">
              <a:solidFill>
                <a:srgbClr val="0070C0"/>
              </a:solidFill>
              <a:latin typeface="Montserrat" panose="00000500000000000000" pitchFamily="2" charset="-52"/>
            </a:endParaRPr>
          </a:p>
        </p:txBody>
      </p:sp>
      <p:graphicFrame>
        <p:nvGraphicFramePr>
          <p:cNvPr id="64" name="Диаграмма 6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7061910"/>
              </p:ext>
            </p:extLst>
          </p:nvPr>
        </p:nvGraphicFramePr>
        <p:xfrm>
          <a:off x="811833" y="4731404"/>
          <a:ext cx="4227353" cy="1387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65" name="TextBox 64"/>
          <p:cNvSpPr txBox="1"/>
          <p:nvPr/>
        </p:nvSpPr>
        <p:spPr>
          <a:xfrm>
            <a:off x="951639" y="4394101"/>
            <a:ext cx="39477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70C0"/>
                </a:solidFill>
                <a:latin typeface="Montserrat" panose="00000500000000000000" pitchFamily="2" charset="-52"/>
              </a:rPr>
              <a:t>Повышение квалификации специалистов, чел.</a:t>
            </a:r>
            <a:endParaRPr lang="ru-RU" sz="1200" dirty="0">
              <a:solidFill>
                <a:srgbClr val="0070C0"/>
              </a:solidFill>
              <a:latin typeface="Montserrat" panose="00000500000000000000" pitchFamily="2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513808" y="903250"/>
            <a:ext cx="2578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rgbClr val="0070C0"/>
                </a:solidFill>
                <a:latin typeface="Calibri" panose="020F0502020204030204" pitchFamily="34" charset="0"/>
              </a:rPr>
              <a:t>100%</a:t>
            </a:r>
            <a:r>
              <a:rPr lang="ru-RU" sz="1050" dirty="0">
                <a:solidFill>
                  <a:srgbClr val="000000"/>
                </a:solidFill>
                <a:latin typeface="Calibri" panose="020F0502020204030204" pitchFamily="34" charset="0"/>
              </a:rPr>
              <a:t> -необходимо дефектологическое сопровождение</a:t>
            </a:r>
          </a:p>
          <a:p>
            <a:r>
              <a:rPr lang="ru-RU" sz="1100" dirty="0">
                <a:solidFill>
                  <a:srgbClr val="0070C0"/>
                </a:solidFill>
                <a:latin typeface="Calibri" panose="020F0502020204030204" pitchFamily="34" charset="0"/>
              </a:rPr>
              <a:t>75% </a:t>
            </a:r>
            <a:r>
              <a:rPr lang="ru-RU" sz="1050" dirty="0">
                <a:solidFill>
                  <a:srgbClr val="000000"/>
                </a:solidFill>
                <a:latin typeface="Calibri" panose="020F0502020204030204" pitchFamily="34" charset="0"/>
              </a:rPr>
              <a:t>-необходимо логопедическое сопровождение</a:t>
            </a:r>
          </a:p>
          <a:p>
            <a:r>
              <a:rPr lang="ru-RU" sz="1100" dirty="0">
                <a:solidFill>
                  <a:srgbClr val="0070C0"/>
                </a:solidFill>
                <a:latin typeface="Calibri" panose="020F0502020204030204" pitchFamily="34" charset="0"/>
              </a:rPr>
              <a:t>57%</a:t>
            </a:r>
            <a:r>
              <a:rPr lang="ru-RU" sz="1050" dirty="0">
                <a:solidFill>
                  <a:srgbClr val="000000"/>
                </a:solidFill>
                <a:latin typeface="Calibri" panose="020F0502020204030204" pitchFamily="34" charset="0"/>
              </a:rPr>
              <a:t> -необходимо психологическое сопровождение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291124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Укомплектование образовательных организаций специалистами, работающими с детьми с ОВЗ</a:t>
            </a:r>
            <a:endParaRPr lang="ru-RU" dirty="0"/>
          </a:p>
        </p:txBody>
      </p:sp>
      <p:graphicFrame>
        <p:nvGraphicFramePr>
          <p:cNvPr id="2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207286"/>
              </p:ext>
            </p:extLst>
          </p:nvPr>
        </p:nvGraphicFramePr>
        <p:xfrm>
          <a:off x="4593053" y="1216134"/>
          <a:ext cx="6879199" cy="301894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0492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61381"/>
                <a:gridCol w="165627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12260"/>
              </a:tblGrid>
              <a:tr h="63776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Наименование должности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59336" marR="5933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</a:rPr>
                        <a:t>211 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</a:rPr>
                        <a:t>                   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</a:rPr>
                        <a:t>детских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</a:rPr>
                        <a:t> садов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59336" marR="5933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</a:rPr>
                        <a:t>486 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</a:rPr>
                        <a:t>                     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</a:rPr>
                        <a:t>школ</a:t>
                      </a:r>
                    </a:p>
                  </a:txBody>
                  <a:tcPr marL="59336" marR="5933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48 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                           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СПО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59336" marR="5933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4564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</a:rPr>
                        <a:t>психологи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180000" marR="5933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367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999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66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0151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логопеды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180000" marR="5933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706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1136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9628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дефектологи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180000" marR="5933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166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514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9628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</a:rPr>
                        <a:t>тьюторы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180000" marR="5933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16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102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9628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ассистенты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180000" marR="5933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18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31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3157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ВСЕГО штатных специалистов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180000" marR="5933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1 273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2  782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71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9628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вакансии = 1 187 ст.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180000" marR="5933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639</a:t>
                      </a:r>
                      <a:endParaRPr lang="ru-RU" sz="1400" dirty="0">
                        <a:solidFill>
                          <a:schemeClr val="tx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marL="59336" marR="5933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548</a:t>
                      </a:r>
                      <a:endParaRPr lang="ru-RU" sz="1400" dirty="0">
                        <a:solidFill>
                          <a:schemeClr val="tx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marL="59336" marR="5933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</a:rPr>
                        <a:t>0</a:t>
                      </a:r>
                      <a:endParaRPr lang="ru-RU" sz="1400" dirty="0">
                        <a:solidFill>
                          <a:schemeClr val="tx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marL="59336" marR="5933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9628">
                <a:tc gridSpan="4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4 126  + 1 225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(совмещение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 должностей) 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Times New Roman" panose="02020603050405020304" pitchFamily="18" charset="0"/>
                        </a:rPr>
                        <a:t>= 5 351 чел.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59336" marR="5933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200" b="1" dirty="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8E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200" b="1" dirty="0"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8EC"/>
                    </a:solidFill>
                  </a:tcPr>
                </a:tc>
              </a:tr>
            </a:tbl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МИНИСТЕРСТВО ОБРАЗОВАНИЯ И НАУКИ</a:t>
            </a:r>
            <a:br>
              <a:rPr lang="ru-RU" dirty="0"/>
            </a:br>
            <a:r>
              <a:rPr lang="ru-RU" dirty="0"/>
              <a:t>ПЕРМСКОГО </a:t>
            </a:r>
            <a:r>
              <a:rPr lang="ru-RU" dirty="0" smtClean="0"/>
              <a:t>КРАЯ</a:t>
            </a:r>
            <a:endParaRPr lang="ru-RU" dirty="0"/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04684"/>
              </p:ext>
            </p:extLst>
          </p:nvPr>
        </p:nvGraphicFramePr>
        <p:xfrm>
          <a:off x="273742" y="1487160"/>
          <a:ext cx="3599518" cy="2223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335359" y="904139"/>
            <a:ext cx="39088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  <a:latin typeface="Montserrat" panose="00000500000000000000" pitchFamily="2" charset="-52"/>
              </a:rPr>
              <a:t>Динамика укомплектованности специалистами, чел.</a:t>
            </a:r>
            <a:endParaRPr lang="ru-RU" sz="1400" b="1" dirty="0">
              <a:solidFill>
                <a:srgbClr val="0070C0"/>
              </a:solidFill>
              <a:latin typeface="Montserrat" panose="00000500000000000000" pitchFamily="2" charset="-52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22983" y="904139"/>
            <a:ext cx="72693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  <a:latin typeface="Montserrat" panose="00000500000000000000" pitchFamily="2" charset="-52"/>
              </a:rPr>
              <a:t>Укомплектованность специалистами в 2023-2024 учебном году, чел.</a:t>
            </a:r>
            <a:endParaRPr lang="ru-RU" sz="1400" b="1" dirty="0">
              <a:solidFill>
                <a:srgbClr val="0070C0"/>
              </a:solidFill>
              <a:latin typeface="Montserrat" panose="00000500000000000000" pitchFamily="2" charset="-5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35358" y="4386174"/>
            <a:ext cx="10904861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b="1" dirty="0">
                <a:solidFill>
                  <a:srgbClr val="0070C0"/>
                </a:solidFill>
                <a:latin typeface="Montserrat" panose="00000500000000000000" pitchFamily="2" charset="-52"/>
              </a:rPr>
              <a:t>Осуществляется педагогическое и методическое сопровождение образовательных организаций по </a:t>
            </a:r>
            <a:r>
              <a:rPr lang="ru-RU" sz="1400" b="1" dirty="0" smtClean="0">
                <a:solidFill>
                  <a:srgbClr val="0070C0"/>
                </a:solidFill>
                <a:latin typeface="Montserrat" panose="00000500000000000000" pitchFamily="2" charset="-52"/>
              </a:rPr>
              <a:t>работе </a:t>
            </a:r>
            <a:r>
              <a:rPr lang="ru-RU" sz="1400" b="1" dirty="0">
                <a:solidFill>
                  <a:srgbClr val="0070C0"/>
                </a:solidFill>
                <a:latin typeface="Montserrat" panose="00000500000000000000" pitchFamily="2" charset="-52"/>
              </a:rPr>
              <a:t>с детьми с </a:t>
            </a:r>
            <a:r>
              <a:rPr lang="ru-RU" sz="1400" b="1" dirty="0" smtClean="0">
                <a:solidFill>
                  <a:srgbClr val="0070C0"/>
                </a:solidFill>
                <a:latin typeface="Montserrat" panose="00000500000000000000" pitchFamily="2" charset="-52"/>
              </a:rPr>
              <a:t>ОВЗ </a:t>
            </a:r>
            <a:r>
              <a:rPr lang="ru-RU" sz="1400" b="1" dirty="0">
                <a:solidFill>
                  <a:srgbClr val="0070C0"/>
                </a:solidFill>
                <a:latin typeface="Montserrat" panose="00000500000000000000" pitchFamily="2" charset="-52"/>
              </a:rPr>
              <a:t>– </a:t>
            </a:r>
            <a:r>
              <a:rPr lang="ru-RU" sz="1400" b="1" dirty="0" smtClean="0">
                <a:solidFill>
                  <a:srgbClr val="0070C0"/>
                </a:solidFill>
                <a:latin typeface="Montserrat" panose="00000500000000000000" pitchFamily="2" charset="-52"/>
              </a:rPr>
              <a:t>162 специалиста </a:t>
            </a:r>
            <a:endParaRPr lang="ru-RU" sz="1400" b="1" dirty="0">
              <a:solidFill>
                <a:srgbClr val="0070C0"/>
              </a:solidFill>
              <a:latin typeface="Montserrat" panose="00000500000000000000" pitchFamily="2" charset="-52"/>
            </a:endParaRPr>
          </a:p>
          <a:p>
            <a:pPr>
              <a:spcBef>
                <a:spcPts val="600"/>
              </a:spcBef>
            </a:pPr>
            <a:r>
              <a:rPr lang="ru-RU" sz="1400" dirty="0" smtClean="0">
                <a:latin typeface="Montserrat" panose="00000500000000000000" pitchFamily="2" charset="-52"/>
              </a:rPr>
              <a:t>Краевой ЦППМСП – 463 учреждения</a:t>
            </a:r>
          </a:p>
          <a:p>
            <a:r>
              <a:rPr lang="ru-RU" sz="1400" dirty="0" smtClean="0">
                <a:latin typeface="Montserrat" panose="00000500000000000000" pitchFamily="2" charset="-52"/>
              </a:rPr>
              <a:t>ЦППМСП г. Перми – 186 учреждений</a:t>
            </a:r>
          </a:p>
          <a:p>
            <a:r>
              <a:rPr lang="ru-RU" sz="1400" dirty="0">
                <a:latin typeface="Montserrat" panose="00000500000000000000" pitchFamily="2" charset="-52"/>
              </a:rPr>
              <a:t>ЦППМСП г. Березники – 52 учреждения</a:t>
            </a:r>
          </a:p>
          <a:p>
            <a:r>
              <a:rPr lang="ru-RU" sz="1400" dirty="0" smtClean="0">
                <a:latin typeface="Montserrat" panose="00000500000000000000" pitchFamily="2" charset="-52"/>
              </a:rPr>
              <a:t>ЦППМСП </a:t>
            </a:r>
            <a:r>
              <a:rPr lang="ru-RU" sz="1400" dirty="0">
                <a:latin typeface="Montserrat" panose="00000500000000000000" pitchFamily="2" charset="-52"/>
              </a:rPr>
              <a:t>г. Кунгур – 27 учреждений</a:t>
            </a:r>
          </a:p>
          <a:p>
            <a:r>
              <a:rPr lang="ru-RU" sz="1400" dirty="0">
                <a:latin typeface="Montserrat" panose="00000500000000000000" pitchFamily="2" charset="-52"/>
              </a:rPr>
              <a:t>ЦППМСП г. Чусовой – 25 учреждений</a:t>
            </a:r>
          </a:p>
          <a:p>
            <a:r>
              <a:rPr lang="ru-RU" sz="1400" dirty="0" smtClean="0">
                <a:latin typeface="Montserrat" panose="00000500000000000000" pitchFamily="2" charset="-52"/>
              </a:rPr>
              <a:t>ЦППМСП </a:t>
            </a:r>
            <a:r>
              <a:rPr lang="ru-RU" sz="1400" dirty="0">
                <a:latin typeface="Montserrat" panose="00000500000000000000" pitchFamily="2" charset="-52"/>
              </a:rPr>
              <a:t>г. </a:t>
            </a:r>
            <a:r>
              <a:rPr lang="ru-RU" sz="1400" dirty="0" smtClean="0">
                <a:latin typeface="Montserrat" panose="00000500000000000000" pitchFamily="2" charset="-52"/>
              </a:rPr>
              <a:t>Краснокамска </a:t>
            </a:r>
            <a:r>
              <a:rPr lang="ru-RU" sz="1400" dirty="0">
                <a:latin typeface="Montserrat" panose="00000500000000000000" pitchFamily="2" charset="-52"/>
              </a:rPr>
              <a:t>– </a:t>
            </a:r>
            <a:r>
              <a:rPr lang="ru-RU" sz="1400" dirty="0" smtClean="0">
                <a:latin typeface="Montserrat" panose="00000500000000000000" pitchFamily="2" charset="-52"/>
              </a:rPr>
              <a:t>17 учреждений</a:t>
            </a:r>
            <a:endParaRPr lang="ru-RU" sz="1400" dirty="0"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58099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Региональные центры сопровождения детей с ОВЗ и инвалидностью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МИНИСТЕРСТВО ОБРАЗОВАНИЯ И НАУКИ</a:t>
            </a:r>
            <a:br>
              <a:rPr lang="ru-RU" dirty="0"/>
            </a:br>
            <a:r>
              <a:rPr lang="ru-RU" dirty="0"/>
              <a:t>ПЕРМСКОГО </a:t>
            </a:r>
            <a:r>
              <a:rPr lang="ru-RU" dirty="0" smtClean="0"/>
              <a:t>КРАЯ</a:t>
            </a:r>
            <a:endParaRPr lang="ru-RU" dirty="0"/>
          </a:p>
        </p:txBody>
      </p:sp>
      <p:pic>
        <p:nvPicPr>
          <p:cNvPr id="6" name="Picture 6" descr="https://mind-flows.com/wp-content/uploads/2022/02/flo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30" y="4228150"/>
            <a:ext cx="1742835" cy="133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http://dc56-1.ru/files/image/dopobr_kartinka_say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666" y="4239728"/>
            <a:ext cx="1533538" cy="144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Логотип центра «Росток»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4522">
            <a:off x="7329054" y="4606293"/>
            <a:ext cx="754794" cy="52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www.admrmr.ru/storage/sdsh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195" y="4109726"/>
            <a:ext cx="1929147" cy="1498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xn--213-5cd3cgu2f.xn--p1ai/images/cdo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03" b="3340"/>
          <a:stretch/>
        </p:blipFill>
        <p:spPr bwMode="auto">
          <a:xfrm>
            <a:off x="4559273" y="4995653"/>
            <a:ext cx="961585" cy="57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615631" y="912078"/>
            <a:ext cx="2297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rgbClr val="0070C0"/>
                </a:solidFill>
                <a:latin typeface="Montserrat" panose="00000500000000000000" pitchFamily="2" charset="-52"/>
              </a:rPr>
              <a:t>8</a:t>
            </a:r>
            <a:r>
              <a:rPr lang="ru-RU" sz="1000" b="1" dirty="0" smtClean="0">
                <a:solidFill>
                  <a:srgbClr val="0070C0"/>
                </a:solidFill>
                <a:latin typeface="Montserrat" panose="00000500000000000000" pitchFamily="2" charset="-52"/>
              </a:rPr>
              <a:t> </a:t>
            </a:r>
            <a:r>
              <a:rPr lang="ru-RU" sz="1000" b="1" dirty="0">
                <a:solidFill>
                  <a:srgbClr val="0070C0"/>
                </a:solidFill>
                <a:latin typeface="Montserrat" panose="00000500000000000000" pitchFamily="2" charset="-52"/>
              </a:rPr>
              <a:t>Центров по поддержке образования лиц с ОВЗ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15283" y="3631444"/>
            <a:ext cx="21037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rgbClr val="0070C0"/>
                </a:solidFill>
                <a:latin typeface="Montserrat" panose="00000500000000000000" pitchFamily="2" charset="-52"/>
              </a:rPr>
              <a:t>Центр по </a:t>
            </a:r>
            <a:r>
              <a:rPr lang="ru-RU" sz="1000" b="1" dirty="0" smtClean="0">
                <a:solidFill>
                  <a:srgbClr val="0070C0"/>
                </a:solidFill>
                <a:latin typeface="Montserrat" panose="00000500000000000000" pitchFamily="2" charset="-52"/>
              </a:rPr>
              <a:t>поддержке</a:t>
            </a:r>
            <a:br>
              <a:rPr lang="ru-RU" sz="1000" b="1" dirty="0" smtClean="0">
                <a:solidFill>
                  <a:srgbClr val="0070C0"/>
                </a:solidFill>
                <a:latin typeface="Montserrat" panose="00000500000000000000" pitchFamily="2" charset="-52"/>
              </a:rPr>
            </a:br>
            <a:r>
              <a:rPr lang="ru-RU" sz="1000" b="1" dirty="0" smtClean="0">
                <a:solidFill>
                  <a:srgbClr val="0070C0"/>
                </a:solidFill>
                <a:latin typeface="Montserrat" panose="00000500000000000000" pitchFamily="2" charset="-52"/>
              </a:rPr>
              <a:t> детей с </a:t>
            </a:r>
            <a:r>
              <a:rPr lang="ru-RU" sz="1000" b="1" dirty="0">
                <a:solidFill>
                  <a:srgbClr val="0070C0"/>
                </a:solidFill>
                <a:latin typeface="Montserrat" panose="00000500000000000000" pitchFamily="2" charset="-52"/>
              </a:rPr>
              <a:t>РАС</a:t>
            </a:r>
          </a:p>
        </p:txBody>
      </p:sp>
      <p:pic>
        <p:nvPicPr>
          <p:cNvPr id="15" name="Picture 4" descr="http://du-center.ru/images/ru_upload/27e175c825c9efec75ae4c334ea3f735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26" y="1369670"/>
            <a:ext cx="1787252" cy="167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3541431" y="3635611"/>
            <a:ext cx="23609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rgbClr val="0070C0"/>
                </a:solidFill>
                <a:latin typeface="Montserrat" panose="00000500000000000000" pitchFamily="2" charset="-52"/>
              </a:rPr>
              <a:t>Центр </a:t>
            </a:r>
            <a:r>
              <a:rPr lang="ru-RU" sz="1000" b="1" dirty="0" smtClean="0">
                <a:solidFill>
                  <a:srgbClr val="0070C0"/>
                </a:solidFill>
                <a:latin typeface="Montserrat" panose="00000500000000000000" pitchFamily="2" charset="-52"/>
              </a:rPr>
              <a:t>дистанционного образования детей-инвалидов</a:t>
            </a:r>
            <a:endParaRPr lang="ru-RU" sz="1000" b="1" dirty="0">
              <a:solidFill>
                <a:srgbClr val="0070C0"/>
              </a:solidFill>
              <a:latin typeface="Montserrat" panose="00000500000000000000" pitchFamily="2" charset="-52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511272" y="3634538"/>
            <a:ext cx="25011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rgbClr val="0070C0"/>
                </a:solidFill>
                <a:latin typeface="Montserrat" panose="00000500000000000000" pitchFamily="2" charset="-52"/>
              </a:rPr>
              <a:t>Координационный центр организационно-методического сопровождения </a:t>
            </a:r>
            <a:r>
              <a:rPr lang="ru-RU" sz="1000" b="1" dirty="0" smtClean="0">
                <a:solidFill>
                  <a:srgbClr val="0070C0"/>
                </a:solidFill>
                <a:latin typeface="Montserrat" panose="00000500000000000000" pitchFamily="2" charset="-52"/>
              </a:rPr>
              <a:t>работы </a:t>
            </a:r>
            <a:r>
              <a:rPr lang="ru-RU" sz="1000" b="1" dirty="0">
                <a:solidFill>
                  <a:srgbClr val="0070C0"/>
                </a:solidFill>
                <a:latin typeface="Montserrat" panose="00000500000000000000" pitchFamily="2" charset="-52"/>
              </a:rPr>
              <a:t>с детьми с </a:t>
            </a:r>
            <a:r>
              <a:rPr lang="ru-RU" sz="1000" b="1" dirty="0" smtClean="0">
                <a:solidFill>
                  <a:srgbClr val="0070C0"/>
                </a:solidFill>
                <a:latin typeface="Montserrat" panose="00000500000000000000" pitchFamily="2" charset="-52"/>
              </a:rPr>
              <a:t>ОВЗ</a:t>
            </a:r>
            <a:endParaRPr lang="ru-RU" sz="1000" b="1" dirty="0">
              <a:solidFill>
                <a:srgbClr val="0070C0"/>
              </a:solidFill>
              <a:latin typeface="Montserrat" panose="00000500000000000000" pitchFamily="2" charset="-52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-42968" y="950322"/>
            <a:ext cx="35351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0070C0"/>
                </a:solidFill>
                <a:latin typeface="Montserrat" panose="00000500000000000000" pitchFamily="2" charset="-52"/>
              </a:rPr>
              <a:t>Психолого-медико-</a:t>
            </a:r>
          </a:p>
          <a:p>
            <a:pPr algn="ctr"/>
            <a:r>
              <a:rPr lang="ru-RU" sz="1000" b="1" dirty="0" smtClean="0">
                <a:solidFill>
                  <a:srgbClr val="0070C0"/>
                </a:solidFill>
                <a:latin typeface="Montserrat" panose="00000500000000000000" pitchFamily="2" charset="-52"/>
              </a:rPr>
              <a:t>педагогические комиссии</a:t>
            </a:r>
            <a:endParaRPr lang="ru-RU" sz="1000" b="1" dirty="0">
              <a:solidFill>
                <a:srgbClr val="0070C0"/>
              </a:solidFill>
              <a:latin typeface="Montserrat" panose="00000500000000000000" pitchFamily="2" charset="-5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20514" y="1730900"/>
            <a:ext cx="15912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1</a:t>
            </a:r>
            <a:r>
              <a:rPr lang="ru-RU" sz="1400" dirty="0" smtClean="0"/>
              <a:t> -центральная </a:t>
            </a:r>
            <a:endParaRPr lang="ru-RU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758281" y="2357858"/>
            <a:ext cx="18177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38</a:t>
            </a:r>
            <a:r>
              <a:rPr lang="ru-RU" sz="1400" dirty="0" smtClean="0">
                <a:solidFill>
                  <a:srgbClr val="FF0000"/>
                </a:solidFill>
              </a:rPr>
              <a:t> </a:t>
            </a:r>
            <a:r>
              <a:rPr lang="ru-RU" sz="1400" dirty="0" smtClean="0"/>
              <a:t>-территориальных</a:t>
            </a:r>
            <a:endParaRPr lang="ru-RU" sz="14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9332322" y="3656171"/>
            <a:ext cx="269782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0070C0"/>
                </a:solidFill>
                <a:latin typeface="Montserrat" panose="00000500000000000000" pitchFamily="2" charset="-52"/>
              </a:rPr>
              <a:t>Базовые центры поддержки инклюзивного профессионального образования</a:t>
            </a:r>
            <a:endParaRPr lang="ru-RU" sz="1000" b="1" dirty="0">
              <a:solidFill>
                <a:srgbClr val="0070C0"/>
              </a:solidFill>
              <a:latin typeface="Montserrat" panose="00000500000000000000" pitchFamily="2" charset="-52"/>
            </a:endParaRPr>
          </a:p>
        </p:txBody>
      </p:sp>
      <p:pic>
        <p:nvPicPr>
          <p:cNvPr id="30" name="Picture 2" descr="https://xn----gtbcflhfcayeg6b.xn--p1ai/wp-content/uploads/2021/08/onix_logo-2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7724" y="4210169"/>
            <a:ext cx="2073501" cy="47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ЛПК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1059" y="5064864"/>
            <a:ext cx="694038" cy="62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10322615" y="5098504"/>
            <a:ext cx="16013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err="1" smtClean="0">
                <a:latin typeface="Montserrat" panose="00000500000000000000" pitchFamily="2" charset="-52"/>
              </a:rPr>
              <a:t>Лысьвенский</a:t>
            </a:r>
            <a:r>
              <a:rPr lang="ru-RU" sz="1000" dirty="0" smtClean="0">
                <a:latin typeface="Montserrat" panose="00000500000000000000" pitchFamily="2" charset="-52"/>
              </a:rPr>
              <a:t> политехнический колледж</a:t>
            </a:r>
            <a:endParaRPr lang="ru-RU" sz="1000" dirty="0">
              <a:latin typeface="Montserrat" panose="00000500000000000000" pitchFamily="2" charset="-52"/>
            </a:endParaRPr>
          </a:p>
        </p:txBody>
      </p:sp>
      <p:pic>
        <p:nvPicPr>
          <p:cNvPr id="56" name="Picture 2" descr="https://mdou227.edu.yar.ru/sluzhba_ranney_pomoshchi/sluzhba_ranney_pomoshchi.png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274" y="1287848"/>
            <a:ext cx="1244208" cy="99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Прямоугольник 56"/>
          <p:cNvSpPr/>
          <p:nvPr/>
        </p:nvSpPr>
        <p:spPr>
          <a:xfrm>
            <a:off x="3215868" y="894702"/>
            <a:ext cx="28521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0070C0"/>
                </a:solidFill>
                <a:latin typeface="Montserrat" panose="00000500000000000000" pitchFamily="2" charset="-52"/>
              </a:rPr>
              <a:t>Службы ранней помощи, </a:t>
            </a:r>
            <a:r>
              <a:rPr lang="ru-RU" sz="1000" b="1" dirty="0" err="1" smtClean="0">
                <a:solidFill>
                  <a:srgbClr val="0070C0"/>
                </a:solidFill>
                <a:latin typeface="Montserrat" panose="00000500000000000000" pitchFamily="2" charset="-52"/>
              </a:rPr>
              <a:t>лекотеки</a:t>
            </a:r>
            <a:r>
              <a:rPr lang="ru-RU" sz="1000" b="1" dirty="0" smtClean="0">
                <a:solidFill>
                  <a:srgbClr val="0070C0"/>
                </a:solidFill>
                <a:latin typeface="Montserrat" panose="00000500000000000000" pitchFamily="2" charset="-52"/>
              </a:rPr>
              <a:t>, центры игровой поддержки</a:t>
            </a:r>
            <a:endParaRPr lang="ru-RU" sz="1000" b="1" dirty="0">
              <a:solidFill>
                <a:srgbClr val="0070C0"/>
              </a:solidFill>
              <a:latin typeface="Montserrat" panose="00000500000000000000" pitchFamily="2" charset="-52"/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781" y="1324975"/>
            <a:ext cx="1076884" cy="865259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222" y="2279145"/>
            <a:ext cx="1391645" cy="655223"/>
          </a:xfrm>
          <a:prstGeom prst="rect">
            <a:avLst/>
          </a:prstGeom>
        </p:spPr>
      </p:pic>
      <p:sp>
        <p:nvSpPr>
          <p:cNvPr id="61" name="Прямоугольник 60"/>
          <p:cNvSpPr/>
          <p:nvPr/>
        </p:nvSpPr>
        <p:spPr>
          <a:xfrm>
            <a:off x="6843976" y="1457736"/>
            <a:ext cx="1937409" cy="13285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2" name="Рисунок 6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67925" y="1712343"/>
            <a:ext cx="1889509" cy="728233"/>
          </a:xfrm>
          <a:prstGeom prst="rect">
            <a:avLst/>
          </a:prstGeom>
        </p:spPr>
      </p:pic>
      <p:pic>
        <p:nvPicPr>
          <p:cNvPr id="63" name="Picture 2" descr="C:\Users\я\Desktop\logo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572" y="1331194"/>
            <a:ext cx="596762" cy="4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TextBox 63"/>
          <p:cNvSpPr txBox="1"/>
          <p:nvPr/>
        </p:nvSpPr>
        <p:spPr>
          <a:xfrm>
            <a:off x="285453" y="5651719"/>
            <a:ext cx="26610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Montserrat" panose="00000500000000000000" pitchFamily="2" charset="-52"/>
              </a:rPr>
              <a:t>Краевой центр психолого-педагогической, медицинской </a:t>
            </a:r>
          </a:p>
          <a:p>
            <a:pPr algn="ctr"/>
            <a:r>
              <a:rPr lang="ru-RU" sz="1000" b="1" dirty="0" smtClean="0">
                <a:latin typeface="Montserrat" panose="00000500000000000000" pitchFamily="2" charset="-52"/>
              </a:rPr>
              <a:t>и социальной помощи</a:t>
            </a:r>
          </a:p>
          <a:p>
            <a:pPr algn="ctr"/>
            <a:r>
              <a:rPr lang="ru-RU" sz="1000" b="1" dirty="0" smtClean="0">
                <a:latin typeface="Montserrat" panose="00000500000000000000" pitchFamily="2" charset="-52"/>
              </a:rPr>
              <a:t> (г. Пермь, ул. Казахская, 71)</a:t>
            </a:r>
            <a:endParaRPr lang="ru-RU" sz="1000" b="1" dirty="0">
              <a:latin typeface="Montserrat" panose="00000500000000000000" pitchFamily="2" charset="-52"/>
            </a:endParaRPr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827" y="1413886"/>
            <a:ext cx="905605" cy="896958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839" y="1838973"/>
            <a:ext cx="853928" cy="905100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9320437" y="888420"/>
            <a:ext cx="26880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0070C0"/>
                </a:solidFill>
                <a:latin typeface="Montserrat" panose="00000500000000000000" pitchFamily="2" charset="-52"/>
              </a:rPr>
              <a:t>В 2024г. открытие центра поддержке инклюзивного образования  </a:t>
            </a:r>
            <a:endParaRPr lang="ru-RU" sz="1000" b="1" dirty="0">
              <a:solidFill>
                <a:srgbClr val="0070C0"/>
              </a:solidFill>
              <a:latin typeface="Montserrat" panose="00000500000000000000" pitchFamily="2" charset="-52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988916" y="866660"/>
            <a:ext cx="0" cy="55244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6200610" y="848452"/>
            <a:ext cx="17102" cy="55426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9310687" y="862463"/>
            <a:ext cx="9750" cy="55286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335360" y="3493893"/>
            <a:ext cx="11603721" cy="389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9272079" y="2840056"/>
            <a:ext cx="27364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Montserrat" panose="00000500000000000000" pitchFamily="2" charset="-52"/>
              </a:rPr>
              <a:t>Пермский государственный гуманитарно-педагогический университет (г. Пермь, </a:t>
            </a:r>
            <a:br>
              <a:rPr lang="ru-RU" sz="1000" b="1" dirty="0" smtClean="0">
                <a:latin typeface="Montserrat" panose="00000500000000000000" pitchFamily="2" charset="-52"/>
              </a:rPr>
            </a:br>
            <a:r>
              <a:rPr lang="ru-RU" sz="1000" b="1" dirty="0" smtClean="0">
                <a:latin typeface="Montserrat" panose="00000500000000000000" pitchFamily="2" charset="-52"/>
              </a:rPr>
              <a:t>ул. Пермская, 65)</a:t>
            </a:r>
            <a:endParaRPr lang="ru-RU" sz="1000" b="1" dirty="0">
              <a:latin typeface="Montserrat" panose="00000500000000000000" pitchFamily="2" charset="-52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511272" y="2931802"/>
            <a:ext cx="26610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latin typeface="Montserrat" panose="00000500000000000000" pitchFamily="2" charset="-52"/>
              </a:rPr>
              <a:t>в</a:t>
            </a:r>
            <a:r>
              <a:rPr lang="ru-RU" sz="1000" b="1" dirty="0" smtClean="0">
                <a:latin typeface="Montserrat" panose="00000500000000000000" pitchFamily="2" charset="-52"/>
              </a:rPr>
              <a:t> коррекционных школах:</a:t>
            </a:r>
          </a:p>
          <a:p>
            <a:pPr algn="ctr"/>
            <a:r>
              <a:rPr lang="ru-RU" sz="1000" b="1" dirty="0" smtClean="0">
                <a:latin typeface="Montserrat" panose="00000500000000000000" pitchFamily="2" charset="-52"/>
              </a:rPr>
              <a:t>г</a:t>
            </a:r>
            <a:r>
              <a:rPr lang="ru-RU" sz="1000" b="1" dirty="0">
                <a:latin typeface="Montserrat" panose="00000500000000000000" pitchFamily="2" charset="-52"/>
              </a:rPr>
              <a:t>. Пермь, г. Лысьва, </a:t>
            </a:r>
            <a:r>
              <a:rPr lang="ru-RU" sz="1000" b="1" dirty="0" smtClean="0">
                <a:latin typeface="Montserrat" panose="00000500000000000000" pitchFamily="2" charset="-52"/>
              </a:rPr>
              <a:t>г</a:t>
            </a:r>
            <a:r>
              <a:rPr lang="ru-RU" sz="1000" b="1" dirty="0">
                <a:latin typeface="Montserrat" panose="00000500000000000000" pitchFamily="2" charset="-52"/>
              </a:rPr>
              <a:t>. Оса</a:t>
            </a:r>
            <a:r>
              <a:rPr lang="ru-RU" sz="1000" b="1" dirty="0" smtClean="0">
                <a:latin typeface="Montserrat" panose="00000500000000000000" pitchFamily="2" charset="-52"/>
              </a:rPr>
              <a:t>,</a:t>
            </a:r>
          </a:p>
          <a:p>
            <a:pPr algn="ctr"/>
            <a:r>
              <a:rPr lang="ru-RU" sz="1000" b="1" dirty="0" smtClean="0">
                <a:latin typeface="Montserrat" panose="00000500000000000000" pitchFamily="2" charset="-52"/>
              </a:rPr>
              <a:t>г</a:t>
            </a:r>
            <a:r>
              <a:rPr lang="ru-RU" sz="1000" b="1" dirty="0">
                <a:latin typeface="Montserrat" panose="00000500000000000000" pitchFamily="2" charset="-52"/>
              </a:rPr>
              <a:t>. </a:t>
            </a:r>
            <a:r>
              <a:rPr lang="ru-RU" sz="1000" b="1" dirty="0" smtClean="0">
                <a:latin typeface="Montserrat" panose="00000500000000000000" pitchFamily="2" charset="-52"/>
              </a:rPr>
              <a:t>Березники, г </a:t>
            </a:r>
            <a:r>
              <a:rPr lang="ru-RU" sz="1000" b="1" dirty="0" err="1" smtClean="0">
                <a:latin typeface="Montserrat" panose="00000500000000000000" pitchFamily="2" charset="-52"/>
              </a:rPr>
              <a:t>Кизел</a:t>
            </a:r>
            <a:r>
              <a:rPr lang="ru-RU" sz="1000" b="1" dirty="0" smtClean="0">
                <a:latin typeface="Montserrat" panose="00000500000000000000" pitchFamily="2" charset="-52"/>
              </a:rPr>
              <a:t> </a:t>
            </a:r>
            <a:endParaRPr lang="ru-RU" sz="1000" b="1" dirty="0">
              <a:latin typeface="Montserrat" panose="00000500000000000000" pitchFamily="2" charset="-52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260613" y="5709579"/>
            <a:ext cx="26610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Montserrat" panose="00000500000000000000" pitchFamily="2" charset="-52"/>
              </a:rPr>
              <a:t>Общеобразовательная</a:t>
            </a:r>
          </a:p>
          <a:p>
            <a:pPr algn="ctr"/>
            <a:r>
              <a:rPr lang="ru-RU" sz="1000" b="1" dirty="0" smtClean="0">
                <a:latin typeface="Montserrat" panose="00000500000000000000" pitchFamily="2" charset="-52"/>
              </a:rPr>
              <a:t> школа-интернат</a:t>
            </a:r>
          </a:p>
          <a:p>
            <a:pPr algn="ctr"/>
            <a:r>
              <a:rPr lang="ru-RU" sz="1000" b="1" dirty="0" smtClean="0">
                <a:latin typeface="Montserrat" panose="00000500000000000000" pitchFamily="2" charset="-52"/>
              </a:rPr>
              <a:t> (г. Пермь, ул. Казахская, 71)</a:t>
            </a:r>
            <a:endParaRPr lang="ru-RU" sz="1000" b="1" dirty="0">
              <a:latin typeface="Montserrat" panose="00000500000000000000" pitchFamily="2" charset="-52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360899" y="5730783"/>
            <a:ext cx="26610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Montserrat" panose="00000500000000000000" pitchFamily="2" charset="-52"/>
              </a:rPr>
              <a:t>Краевой центр художественного образования «Росток»</a:t>
            </a:r>
          </a:p>
          <a:p>
            <a:pPr algn="ctr"/>
            <a:r>
              <a:rPr lang="ru-RU" sz="1000" b="1" dirty="0" smtClean="0">
                <a:latin typeface="Montserrat" panose="00000500000000000000" pitchFamily="2" charset="-52"/>
              </a:rPr>
              <a:t> (г. Пермь, ул. Петропавловская, 65)</a:t>
            </a:r>
            <a:endParaRPr lang="ru-RU" sz="1000" b="1" dirty="0">
              <a:latin typeface="Montserrat" panose="00000500000000000000" pitchFamily="2" charset="-52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221536" y="3022464"/>
            <a:ext cx="26610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Montserrat" panose="00000500000000000000" pitchFamily="2" charset="-52"/>
              </a:rPr>
              <a:t>в детских садах</a:t>
            </a:r>
            <a:endParaRPr lang="ru-RU" sz="1000" b="1" dirty="0">
              <a:latin typeface="Montserrat" panose="00000500000000000000" pitchFamily="2" charset="-52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14342" y="3032821"/>
            <a:ext cx="26610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latin typeface="Montserrat" panose="00000500000000000000" pitchFamily="2" charset="-52"/>
              </a:rPr>
              <a:t>в</a:t>
            </a:r>
            <a:r>
              <a:rPr lang="ru-RU" sz="1000" b="1" dirty="0" smtClean="0">
                <a:latin typeface="Montserrat" panose="00000500000000000000" pitchFamily="2" charset="-52"/>
              </a:rPr>
              <a:t> 38 территориях </a:t>
            </a:r>
          </a:p>
          <a:p>
            <a:pPr algn="ctr"/>
            <a:r>
              <a:rPr lang="ru-RU" sz="1000" b="1" dirty="0" smtClean="0">
                <a:latin typeface="Montserrat" panose="00000500000000000000" pitchFamily="2" charset="-52"/>
              </a:rPr>
              <a:t>Пермского края</a:t>
            </a:r>
            <a:endParaRPr lang="ru-RU" sz="1000" b="1" dirty="0">
              <a:latin typeface="Montserrat" panose="00000500000000000000" pitchFamily="2" charset="-52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9320437" y="4737586"/>
            <a:ext cx="26610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latin typeface="Montserrat" panose="00000500000000000000" pitchFamily="2" charset="-52"/>
              </a:rPr>
              <a:t>г</a:t>
            </a:r>
            <a:r>
              <a:rPr lang="ru-RU" sz="1000" b="1" dirty="0" smtClean="0">
                <a:latin typeface="Montserrat" panose="00000500000000000000" pitchFamily="2" charset="-52"/>
              </a:rPr>
              <a:t>. Пермь, ул. Пушкина, 107</a:t>
            </a:r>
          </a:p>
          <a:p>
            <a:pPr algn="ctr"/>
            <a:endParaRPr lang="ru-RU" sz="1000" b="1" dirty="0">
              <a:latin typeface="Montserrat" panose="00000500000000000000" pitchFamily="2" charset="-52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9310687" y="5714620"/>
            <a:ext cx="26610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latin typeface="Montserrat" panose="00000500000000000000" pitchFamily="2" charset="-52"/>
              </a:rPr>
              <a:t>г</a:t>
            </a:r>
            <a:r>
              <a:rPr lang="ru-RU" sz="1000" b="1" dirty="0" smtClean="0">
                <a:latin typeface="Montserrat" panose="00000500000000000000" pitchFamily="2" charset="-52"/>
              </a:rPr>
              <a:t>. Лысьва, ул. Мира, 45</a:t>
            </a:r>
          </a:p>
          <a:p>
            <a:pPr algn="ctr"/>
            <a:endParaRPr lang="ru-RU" sz="1000" b="1" dirty="0"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045138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Региональные меры по привлечению специалистов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МИНИСТЕРСТВО ОБРАЗОВАНИЯ И НАУКИ</a:t>
            </a:r>
            <a:br>
              <a:rPr lang="ru-RU" dirty="0"/>
            </a:br>
            <a:r>
              <a:rPr lang="ru-RU" dirty="0"/>
              <a:t>ПЕРМСКОГО </a:t>
            </a:r>
            <a:r>
              <a:rPr lang="ru-RU" dirty="0" smtClean="0"/>
              <a:t>КРАЯ</a:t>
            </a:r>
            <a:endParaRPr lang="ru-RU" dirty="0"/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077620"/>
              </p:ext>
            </p:extLst>
          </p:nvPr>
        </p:nvGraphicFramePr>
        <p:xfrm>
          <a:off x="335360" y="998020"/>
          <a:ext cx="7884814" cy="51248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3128"/>
                <a:gridCol w="1017693"/>
                <a:gridCol w="1348428"/>
                <a:gridCol w="1195565"/>
              </a:tblGrid>
              <a:tr h="116919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Наименование выплаты 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Montserrat" panose="00000500000000000000" pitchFamily="2" charset="-52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Montserrat" panose="00000500000000000000" pitchFamily="2" charset="-52"/>
                        </a:rPr>
                        <a:t>Период выплат</a:t>
                      </a:r>
                      <a:endParaRPr lang="ru-RU" sz="1100" b="1" dirty="0">
                        <a:latin typeface="Montserrat" panose="00000500000000000000" pitchFamily="2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Montserrat" panose="00000500000000000000" pitchFamily="2" charset="-52"/>
                        </a:rPr>
                        <a:t>В ОО, </a:t>
                      </a:r>
                    </a:p>
                    <a:p>
                      <a:pPr algn="ctr"/>
                      <a:r>
                        <a:rPr lang="ru-RU" sz="1100" b="1" dirty="0" smtClean="0">
                          <a:latin typeface="Montserrat" panose="00000500000000000000" pitchFamily="2" charset="-52"/>
                        </a:rPr>
                        <a:t>работающей по</a:t>
                      </a:r>
                    </a:p>
                    <a:p>
                      <a:pPr algn="ctr"/>
                      <a:r>
                        <a:rPr lang="ru-RU" sz="1100" b="1" dirty="0" smtClean="0">
                          <a:latin typeface="Montserrat" panose="00000500000000000000" pitchFamily="2" charset="-52"/>
                        </a:rPr>
                        <a:t>по основной программе, руб.</a:t>
                      </a:r>
                      <a:endParaRPr lang="ru-RU" sz="1100" b="1" dirty="0">
                        <a:latin typeface="Montserrat" panose="00000500000000000000" pitchFamily="2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FF0000"/>
                          </a:solidFill>
                          <a:latin typeface="Montserrat" panose="00000500000000000000" pitchFamily="2" charset="-52"/>
                        </a:rPr>
                        <a:t>В</a:t>
                      </a:r>
                      <a:r>
                        <a:rPr lang="ru-RU" sz="1100" b="1" baseline="0" dirty="0" smtClean="0">
                          <a:solidFill>
                            <a:srgbClr val="FF0000"/>
                          </a:solidFill>
                          <a:latin typeface="Montserrat" panose="00000500000000000000" pitchFamily="2" charset="-52"/>
                        </a:rPr>
                        <a:t> ОО,  </a:t>
                      </a:r>
                    </a:p>
                    <a:p>
                      <a:pPr algn="ctr"/>
                      <a:r>
                        <a:rPr lang="ru-RU" sz="1100" b="1" baseline="0" dirty="0" smtClean="0">
                          <a:solidFill>
                            <a:srgbClr val="FF0000"/>
                          </a:solidFill>
                          <a:latin typeface="Montserrat" panose="00000500000000000000" pitchFamily="2" charset="-52"/>
                        </a:rPr>
                        <a:t>р</a:t>
                      </a:r>
                      <a:r>
                        <a:rPr lang="ru-RU" sz="1100" b="1" dirty="0" smtClean="0">
                          <a:solidFill>
                            <a:srgbClr val="FF0000"/>
                          </a:solidFill>
                          <a:latin typeface="Montserrat" panose="00000500000000000000" pitchFamily="2" charset="-52"/>
                        </a:rPr>
                        <a:t>аботающий</a:t>
                      </a:r>
                      <a:r>
                        <a:rPr lang="ru-RU" sz="1100" b="1" baseline="0" dirty="0" smtClean="0">
                          <a:solidFill>
                            <a:srgbClr val="FF0000"/>
                          </a:solidFill>
                          <a:latin typeface="Montserrat" panose="00000500000000000000" pitchFamily="2" charset="-52"/>
                        </a:rPr>
                        <a:t> по адаптированной программе, руб.</a:t>
                      </a:r>
                      <a:endParaRPr lang="ru-RU" sz="1100" b="1" dirty="0">
                        <a:solidFill>
                          <a:srgbClr val="FF0000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/>
                </a:tc>
              </a:tr>
              <a:tr h="545626">
                <a:tc>
                  <a:txBody>
                    <a:bodyPr/>
                    <a:lstStyle/>
                    <a:p>
                      <a:r>
                        <a:rPr lang="ru-RU" sz="1100" dirty="0" err="1" smtClean="0">
                          <a:latin typeface="Montserrat" panose="00000500000000000000" pitchFamily="2" charset="-52"/>
                        </a:rPr>
                        <a:t>Единоразовая</a:t>
                      </a:r>
                      <a:r>
                        <a:rPr lang="ru-RU" sz="1100" baseline="0" dirty="0" smtClean="0">
                          <a:latin typeface="Montserrat" panose="00000500000000000000" pitchFamily="2" charset="-52"/>
                        </a:rPr>
                        <a:t> выплата л</a:t>
                      </a:r>
                      <a:r>
                        <a:rPr lang="ru-RU" sz="1100" dirty="0" smtClean="0">
                          <a:latin typeface="Montserrat" panose="00000500000000000000" pitchFamily="2" charset="-52"/>
                        </a:rPr>
                        <a:t>ицам, поступившим</a:t>
                      </a:r>
                      <a:r>
                        <a:rPr lang="ru-RU" sz="1100" baseline="0" dirty="0" smtClean="0">
                          <a:latin typeface="Montserrat" panose="00000500000000000000" pitchFamily="2" charset="-52"/>
                        </a:rPr>
                        <a:t> на работу в ОО в течение 2-х лет со дня окончания образовательной организации СПО/ВО (по очной форме) </a:t>
                      </a:r>
                      <a:endParaRPr lang="ru-RU" sz="1100" dirty="0">
                        <a:latin typeface="Montserrat" panose="00000500000000000000" pitchFamily="2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Montserrat" panose="00000500000000000000" pitchFamily="2" charset="-52"/>
                        </a:rPr>
                        <a:t>2 года</a:t>
                      </a:r>
                      <a:endParaRPr lang="ru-RU" sz="1100" dirty="0">
                        <a:latin typeface="Montserrat" panose="00000500000000000000" pitchFamily="2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Montserrat" panose="00000500000000000000" pitchFamily="2" charset="-52"/>
                        </a:rPr>
                        <a:t>50 000</a:t>
                      </a:r>
                      <a:endParaRPr lang="ru-RU" sz="1100" dirty="0">
                        <a:latin typeface="Montserrat" panose="00000500000000000000" pitchFamily="2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FF0000"/>
                          </a:solidFill>
                          <a:latin typeface="Montserrat" panose="00000500000000000000" pitchFamily="2" charset="-52"/>
                        </a:rPr>
                        <a:t>60 000</a:t>
                      </a:r>
                      <a:endParaRPr lang="ru-RU" sz="1100" b="1" dirty="0">
                        <a:solidFill>
                          <a:srgbClr val="FF0000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/>
                </a:tc>
              </a:tr>
              <a:tr h="54562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Montserrat" panose="00000500000000000000" pitchFamily="2" charset="-52"/>
                        </a:rPr>
                        <a:t>Ежемесячная надбавка к заработной плате лицам, поступающим</a:t>
                      </a:r>
                      <a:r>
                        <a:rPr lang="ru-RU" sz="1100" baseline="0" dirty="0" smtClean="0">
                          <a:latin typeface="Montserrat" panose="00000500000000000000" pitchFamily="2" charset="-52"/>
                        </a:rPr>
                        <a:t> </a:t>
                      </a:r>
                      <a:r>
                        <a:rPr lang="ru-RU" sz="1100" dirty="0" smtClean="0">
                          <a:latin typeface="Montserrat" panose="00000500000000000000" pitchFamily="2" charset="-52"/>
                        </a:rPr>
                        <a:t>на работу на должности педагогических работников</a:t>
                      </a:r>
                      <a:r>
                        <a:rPr lang="ru-RU" sz="1100" baseline="0" dirty="0" smtClean="0">
                          <a:latin typeface="Montserrat" panose="00000500000000000000" pitchFamily="2" charset="-52"/>
                        </a:rPr>
                        <a:t>, имеющим СПО/ВО, в течение 3-х лет со дня окончания </a:t>
                      </a:r>
                      <a:r>
                        <a:rPr lang="ru-RU" sz="1100" baseline="0" dirty="0" err="1" smtClean="0">
                          <a:latin typeface="Montserrat" panose="00000500000000000000" pitchFamily="2" charset="-52"/>
                        </a:rPr>
                        <a:t>проф.обучения</a:t>
                      </a:r>
                      <a:endParaRPr lang="ru-RU" sz="1100" dirty="0">
                        <a:latin typeface="Montserrat" panose="00000500000000000000" pitchFamily="2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Montserrat" panose="00000500000000000000" pitchFamily="2" charset="-52"/>
                        </a:rPr>
                        <a:t>3 года</a:t>
                      </a:r>
                      <a:endParaRPr lang="ru-RU" sz="1100" dirty="0">
                        <a:latin typeface="Montserrat" panose="00000500000000000000" pitchFamily="2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Montserrat" panose="00000500000000000000" pitchFamily="2" charset="-52"/>
                        </a:rPr>
                        <a:t>3 289,</a:t>
                      </a:r>
                      <a:r>
                        <a:rPr lang="ru-RU" sz="1100" baseline="0" dirty="0" smtClean="0">
                          <a:latin typeface="Montserrat" panose="00000500000000000000" pitchFamily="2" charset="-52"/>
                        </a:rPr>
                        <a:t>34</a:t>
                      </a:r>
                      <a:endParaRPr lang="ru-RU" sz="1100" dirty="0">
                        <a:latin typeface="Montserrat" panose="00000500000000000000" pitchFamily="2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FF0000"/>
                          </a:solidFill>
                          <a:latin typeface="Montserrat" panose="00000500000000000000" pitchFamily="2" charset="-52"/>
                        </a:rPr>
                        <a:t>3 947,21</a:t>
                      </a:r>
                      <a:endParaRPr lang="ru-RU" sz="1100" b="1" dirty="0">
                        <a:solidFill>
                          <a:srgbClr val="FF0000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/>
                </a:tc>
              </a:tr>
              <a:tr h="54562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Montserrat" panose="00000500000000000000" pitchFamily="2" charset="-52"/>
                        </a:rPr>
                        <a:t>Ежемесячная надбавка к заработной плате в течение 1 года лицам, поступающим</a:t>
                      </a:r>
                      <a:r>
                        <a:rPr lang="ru-RU" sz="1100" baseline="0" dirty="0" smtClean="0">
                          <a:latin typeface="Montserrat" panose="00000500000000000000" pitchFamily="2" charset="-52"/>
                        </a:rPr>
                        <a:t> на работу на должности педагогических работников, имеющим СПО/ВО (окончившим обучение с отличием по очной форме) </a:t>
                      </a:r>
                      <a:endParaRPr lang="ru-RU" sz="1100" dirty="0">
                        <a:latin typeface="Montserrat" panose="00000500000000000000" pitchFamily="2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Montserrat" panose="00000500000000000000" pitchFamily="2" charset="-52"/>
                        </a:rPr>
                        <a:t>1 год</a:t>
                      </a:r>
                      <a:endParaRPr lang="ru-RU" sz="1100" dirty="0">
                        <a:latin typeface="Montserrat" panose="00000500000000000000" pitchFamily="2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Montserrat" panose="00000500000000000000" pitchFamily="2" charset="-52"/>
                        </a:rPr>
                        <a:t>1 644,67</a:t>
                      </a:r>
                      <a:endParaRPr lang="ru-RU" sz="1100" dirty="0">
                        <a:latin typeface="Montserrat" panose="00000500000000000000" pitchFamily="2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FF0000"/>
                          </a:solidFill>
                          <a:latin typeface="Montserrat" panose="00000500000000000000" pitchFamily="2" charset="-52"/>
                        </a:rPr>
                        <a:t>1973,60</a:t>
                      </a:r>
                      <a:endParaRPr lang="ru-RU" sz="1100" b="1" dirty="0">
                        <a:solidFill>
                          <a:srgbClr val="FF0000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/>
                </a:tc>
              </a:tr>
              <a:tr h="389733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Montserrat" panose="00000500000000000000" pitchFamily="2" charset="-52"/>
                        </a:rPr>
                        <a:t>Ежемесячная надбавка со дня присвоения педагогическому работнику высшей квалификационной</a:t>
                      </a:r>
                      <a:r>
                        <a:rPr lang="ru-RU" sz="1100" baseline="0" dirty="0" smtClean="0">
                          <a:latin typeface="Montserrat" panose="00000500000000000000" pitchFamily="2" charset="-52"/>
                        </a:rPr>
                        <a:t> категории </a:t>
                      </a:r>
                      <a:endParaRPr lang="ru-RU" sz="1100" dirty="0">
                        <a:latin typeface="Montserrat" panose="00000500000000000000" pitchFamily="2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Montserrat" panose="00000500000000000000" pitchFamily="2" charset="-52"/>
                        </a:rPr>
                        <a:t>Постоянно </a:t>
                      </a:r>
                      <a:endParaRPr lang="ru-RU" sz="1100" dirty="0">
                        <a:latin typeface="Montserrat" panose="00000500000000000000" pitchFamily="2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Montserrat" panose="00000500000000000000" pitchFamily="2" charset="-52"/>
                        </a:rPr>
                        <a:t>3 289,34</a:t>
                      </a:r>
                      <a:endParaRPr lang="ru-RU" sz="1100" dirty="0">
                        <a:latin typeface="Montserrat" panose="00000500000000000000" pitchFamily="2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FF0000"/>
                          </a:solidFill>
                          <a:latin typeface="Montserrat" panose="00000500000000000000" pitchFamily="2" charset="-52"/>
                        </a:rPr>
                        <a:t>3 947,21</a:t>
                      </a:r>
                      <a:endParaRPr lang="ru-RU" sz="1100" b="1" dirty="0">
                        <a:solidFill>
                          <a:srgbClr val="FF0000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/>
                </a:tc>
              </a:tr>
              <a:tr h="276415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Montserrat" panose="00000500000000000000" pitchFamily="2" charset="-52"/>
                        </a:rPr>
                        <a:t>Ежемесячная надбавка за государственные награды </a:t>
                      </a:r>
                      <a:endParaRPr lang="ru-RU" sz="1100" dirty="0">
                        <a:latin typeface="Montserrat" panose="00000500000000000000" pitchFamily="2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Montserrat" panose="00000500000000000000" pitchFamily="2" charset="-52"/>
                        </a:rPr>
                        <a:t>Постоянно </a:t>
                      </a:r>
                      <a:endParaRPr lang="ru-RU" sz="1100" dirty="0">
                        <a:latin typeface="Montserrat" panose="00000500000000000000" pitchFamily="2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Montserrat" panose="00000500000000000000" pitchFamily="2" charset="-52"/>
                        </a:rPr>
                        <a:t>3 289,34</a:t>
                      </a:r>
                      <a:endParaRPr lang="ru-RU" sz="1100" dirty="0">
                        <a:latin typeface="Montserrat" panose="00000500000000000000" pitchFamily="2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FF0000"/>
                          </a:solidFill>
                          <a:latin typeface="Montserrat" panose="00000500000000000000" pitchFamily="2" charset="-52"/>
                        </a:rPr>
                        <a:t>3 947,21</a:t>
                      </a:r>
                      <a:endParaRPr lang="ru-RU" sz="1100" b="1" dirty="0">
                        <a:solidFill>
                          <a:srgbClr val="FF0000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/>
                </a:tc>
              </a:tr>
              <a:tr h="276415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Montserrat" panose="00000500000000000000" pitchFamily="2" charset="-52"/>
                        </a:rPr>
                        <a:t>Ежемесячная</a:t>
                      </a:r>
                      <a:r>
                        <a:rPr lang="ru-RU" sz="1100" baseline="0" dirty="0" smtClean="0">
                          <a:latin typeface="Montserrat" panose="00000500000000000000" pitchFamily="2" charset="-52"/>
                        </a:rPr>
                        <a:t> надбавка за ведомственные награды</a:t>
                      </a:r>
                      <a:endParaRPr lang="ru-RU" sz="1100" dirty="0">
                        <a:latin typeface="Montserrat" panose="00000500000000000000" pitchFamily="2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Montserrat" panose="00000500000000000000" pitchFamily="2" charset="-52"/>
                        </a:rPr>
                        <a:t>Постоянно</a:t>
                      </a:r>
                      <a:endParaRPr lang="ru-RU" sz="1100" dirty="0">
                        <a:latin typeface="Montserrat" panose="00000500000000000000" pitchFamily="2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Montserrat" panose="00000500000000000000" pitchFamily="2" charset="-52"/>
                        </a:rPr>
                        <a:t>1 973,60 </a:t>
                      </a:r>
                      <a:endParaRPr lang="ru-RU" sz="1100" dirty="0">
                        <a:latin typeface="Montserrat" panose="00000500000000000000" pitchFamily="2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FF0000"/>
                          </a:solidFill>
                          <a:latin typeface="Montserrat" panose="00000500000000000000" pitchFamily="2" charset="-52"/>
                        </a:rPr>
                        <a:t>2 368,32</a:t>
                      </a:r>
                      <a:endParaRPr lang="ru-RU" sz="1100" b="1" dirty="0">
                        <a:solidFill>
                          <a:srgbClr val="FF0000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/>
                </a:tc>
              </a:tr>
              <a:tr h="276415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Montserrat" panose="00000500000000000000" pitchFamily="2" charset="-52"/>
                        </a:rPr>
                        <a:t>Ежемесячная надбавка за</a:t>
                      </a:r>
                      <a:r>
                        <a:rPr lang="ru-RU" sz="1100" baseline="0" dirty="0" smtClean="0">
                          <a:latin typeface="Montserrat" panose="00000500000000000000" pitchFamily="2" charset="-52"/>
                        </a:rPr>
                        <a:t> работу с лицами с ОВЗ (в соответствии с локальными актами учреждений)</a:t>
                      </a:r>
                      <a:endParaRPr lang="ru-RU" sz="1100" dirty="0">
                        <a:latin typeface="Montserrat" panose="00000500000000000000" pitchFamily="2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Montserrat" panose="00000500000000000000" pitchFamily="2" charset="-52"/>
                        </a:rPr>
                        <a:t>Постоянно </a:t>
                      </a:r>
                      <a:endParaRPr lang="ru-RU" sz="1100" dirty="0">
                        <a:latin typeface="Montserrat" panose="00000500000000000000" pitchFamily="2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Montserrat" panose="00000500000000000000" pitchFamily="2" charset="-52"/>
                        </a:rPr>
                        <a:t>0</a:t>
                      </a:r>
                      <a:endParaRPr lang="ru-RU" sz="1100" dirty="0">
                        <a:latin typeface="Montserrat" panose="00000500000000000000" pitchFamily="2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FF0000"/>
                          </a:solidFill>
                          <a:latin typeface="Montserrat" panose="00000500000000000000" pitchFamily="2" charset="-52"/>
                        </a:rPr>
                        <a:t>20-25%</a:t>
                      </a:r>
                      <a:endParaRPr lang="ru-RU" sz="1100" b="1" dirty="0">
                        <a:solidFill>
                          <a:srgbClr val="FF0000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8550699" y="915921"/>
            <a:ext cx="1781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Проекты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24" name="AutoShape 8" descr="https://www.svgrepo.com/show/236394/car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0506" y="1594357"/>
            <a:ext cx="530861" cy="53086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9364570" y="1701414"/>
            <a:ext cx="26801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Montserrat" panose="00000500000000000000" pitchFamily="2" charset="-52"/>
              </a:rPr>
              <a:t>Мобильный учитель</a:t>
            </a:r>
            <a:endParaRPr lang="ru-RU" sz="1400" dirty="0">
              <a:latin typeface="Montserrat" panose="00000500000000000000" pitchFamily="2" charset="-5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364569" y="2318911"/>
            <a:ext cx="26801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Montserrat" panose="00000500000000000000" pitchFamily="2" charset="-52"/>
              </a:rPr>
              <a:t>Разъездной автомобиль</a:t>
            </a:r>
            <a:endParaRPr lang="ru-RU" sz="1400" dirty="0">
              <a:latin typeface="Montserrat" panose="00000500000000000000" pitchFamily="2" charset="-52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3775" y="2274524"/>
            <a:ext cx="512007" cy="512007"/>
          </a:xfrm>
          <a:prstGeom prst="rect">
            <a:avLst/>
          </a:prstGeom>
        </p:spPr>
      </p:pic>
      <p:pic>
        <p:nvPicPr>
          <p:cNvPr id="1034" name="Picture 10" descr="https://sun9-75.userapi.com/impg/7srOxmH5McQgFJXP7ZcDyRM-88H3oOO19rhVnw/dBUVAksl80w.jpg?size=952x731&amp;quality=96&amp;sign=53939420ff53d56b37b29a233426a92b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533" y="3093734"/>
            <a:ext cx="523187" cy="40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9364569" y="2971243"/>
            <a:ext cx="26309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Montserrat" panose="00000500000000000000" pitchFamily="2" charset="-52"/>
              </a:rPr>
              <a:t>108 педагогов, в </a:t>
            </a:r>
            <a:r>
              <a:rPr lang="ru-RU" sz="1400" dirty="0" err="1" smtClean="0">
                <a:latin typeface="Montserrat" panose="00000500000000000000" pitchFamily="2" charset="-52"/>
              </a:rPr>
              <a:t>т.ч</a:t>
            </a:r>
            <a:r>
              <a:rPr lang="ru-RU" sz="1400" dirty="0" smtClean="0">
                <a:latin typeface="Montserrat" panose="00000500000000000000" pitchFamily="2" charset="-52"/>
              </a:rPr>
              <a:t>., обучающих детей с ОВЗ  получили по 1 </a:t>
            </a:r>
            <a:r>
              <a:rPr lang="ru-RU" sz="1400" dirty="0" err="1" smtClean="0">
                <a:latin typeface="Montserrat" panose="00000500000000000000" pitchFamily="2" charset="-52"/>
              </a:rPr>
              <a:t>млн.руб</a:t>
            </a:r>
            <a:r>
              <a:rPr lang="ru-RU" sz="1400" dirty="0" smtClean="0">
                <a:latin typeface="Montserrat" panose="00000500000000000000" pitchFamily="2" charset="-52"/>
              </a:rPr>
              <a:t>.</a:t>
            </a:r>
            <a:endParaRPr lang="ru-RU" sz="1400" dirty="0">
              <a:latin typeface="Montserrat" panose="00000500000000000000" pitchFamily="2" charset="-52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7294" y="4136264"/>
            <a:ext cx="413664" cy="413664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9364569" y="4064825"/>
            <a:ext cx="23731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Montserrat" panose="00000500000000000000" pitchFamily="2" charset="-52"/>
              </a:rPr>
              <a:t>Краевая онлайн-школа</a:t>
            </a:r>
          </a:p>
          <a:p>
            <a:r>
              <a:rPr lang="ru-RU" sz="1400" dirty="0" smtClean="0">
                <a:latin typeface="Montserrat" panose="00000500000000000000" pitchFamily="2" charset="-52"/>
              </a:rPr>
              <a:t>(привлечено 22 сетевых педагога)</a:t>
            </a:r>
            <a:endParaRPr lang="ru-RU" sz="1400" dirty="0"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96341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Победители и призеры конкурсов </a:t>
            </a:r>
            <a:r>
              <a:rPr lang="ru-RU" dirty="0" err="1" smtClean="0"/>
              <a:t>профмастерства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0749" y="2514101"/>
            <a:ext cx="324985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1000" b="1" dirty="0" smtClean="0">
                <a:latin typeface="Montserrat" panose="00000500000000000000" pitchFamily="2" charset="-52"/>
              </a:rPr>
              <a:t>1 место – </a:t>
            </a:r>
            <a:r>
              <a:rPr lang="ru-RU" sz="1000" b="1" dirty="0">
                <a:latin typeface="Montserrat" panose="00000500000000000000" pitchFamily="2" charset="-52"/>
              </a:rPr>
              <a:t>Всероссийский конкурс</a:t>
            </a:r>
          </a:p>
          <a:p>
            <a:pPr algn="ctr" fontAlgn="ctr"/>
            <a:r>
              <a:rPr lang="ru-RU" sz="1000" b="1" dirty="0">
                <a:latin typeface="Montserrat" panose="00000500000000000000" pitchFamily="2" charset="-52"/>
              </a:rPr>
              <a:t> «Педагог </a:t>
            </a:r>
            <a:r>
              <a:rPr lang="ru-RU" sz="1000" b="1" dirty="0" err="1" smtClean="0">
                <a:latin typeface="Montserrat" panose="00000500000000000000" pitchFamily="2" charset="-52"/>
              </a:rPr>
              <a:t>допобразования</a:t>
            </a:r>
            <a:r>
              <a:rPr lang="ru-RU" sz="1000" b="1" dirty="0" smtClean="0">
                <a:latin typeface="Montserrat" panose="00000500000000000000" pitchFamily="2" charset="-52"/>
              </a:rPr>
              <a:t>», 2023 г</a:t>
            </a:r>
            <a:r>
              <a:rPr lang="ru-RU" sz="1000" b="1" dirty="0">
                <a:latin typeface="Montserrat" panose="00000500000000000000" pitchFamily="2" charset="-52"/>
              </a:rPr>
              <a:t>. </a:t>
            </a:r>
            <a:endParaRPr lang="ru-RU" sz="1000" b="1" dirty="0" smtClean="0">
              <a:latin typeface="Montserrat" panose="00000500000000000000" pitchFamily="2" charset="-52"/>
            </a:endParaRPr>
          </a:p>
          <a:p>
            <a:pPr algn="ctr" fontAlgn="ctr"/>
            <a:r>
              <a:rPr lang="ru-RU" sz="1000" dirty="0" smtClean="0">
                <a:latin typeface="Montserrat" panose="00000500000000000000" pitchFamily="2" charset="-52"/>
              </a:rPr>
              <a:t>Пилипенко Ольга Николаевна,</a:t>
            </a:r>
          </a:p>
          <a:p>
            <a:pPr algn="ctr" fontAlgn="ctr"/>
            <a:r>
              <a:rPr lang="ru-RU" sz="1000" dirty="0" smtClean="0">
                <a:latin typeface="Montserrat" panose="00000500000000000000" pitchFamily="2" charset="-52"/>
              </a:rPr>
              <a:t> педагог дополнительного образования коррекционной школы г. Лысьва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290353" y="2511071"/>
            <a:ext cx="311760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1000" b="1" dirty="0">
                <a:latin typeface="Montserrat" panose="00000500000000000000" pitchFamily="2" charset="-52"/>
              </a:rPr>
              <a:t>5 место </a:t>
            </a:r>
            <a:r>
              <a:rPr lang="ru-RU" sz="1000" dirty="0">
                <a:latin typeface="Montserrat" panose="00000500000000000000" pitchFamily="2" charset="-52"/>
              </a:rPr>
              <a:t>- </a:t>
            </a:r>
            <a:r>
              <a:rPr lang="ru-RU" sz="1000" b="1" dirty="0">
                <a:latin typeface="Montserrat" panose="00000500000000000000" pitchFamily="2" charset="-52"/>
              </a:rPr>
              <a:t>Всероссийский конкурс «Учитель-дефектолог</a:t>
            </a:r>
            <a:r>
              <a:rPr lang="ru-RU" sz="1000" b="1" dirty="0" smtClean="0">
                <a:latin typeface="Montserrat" panose="00000500000000000000" pitchFamily="2" charset="-52"/>
              </a:rPr>
              <a:t>», 2023 г. - </a:t>
            </a:r>
            <a:endParaRPr lang="ru-RU" sz="1000" b="1" dirty="0">
              <a:latin typeface="Montserrat" panose="00000500000000000000" pitchFamily="2" charset="-52"/>
            </a:endParaRPr>
          </a:p>
          <a:p>
            <a:pPr algn="ctr" fontAlgn="ctr"/>
            <a:r>
              <a:rPr lang="ru-RU" sz="1000" dirty="0" err="1" smtClean="0">
                <a:latin typeface="Montserrat" panose="00000500000000000000" pitchFamily="2" charset="-52"/>
              </a:rPr>
              <a:t>Ширинкина</a:t>
            </a:r>
            <a:r>
              <a:rPr lang="ru-RU" sz="1000" dirty="0" smtClean="0">
                <a:latin typeface="Montserrat" panose="00000500000000000000" pitchFamily="2" charset="-52"/>
              </a:rPr>
              <a:t> Наталья Васильевна, </a:t>
            </a:r>
          </a:p>
          <a:p>
            <a:pPr algn="ctr" fontAlgn="ctr"/>
            <a:r>
              <a:rPr lang="ru-RU" sz="1000" dirty="0" smtClean="0">
                <a:latin typeface="Montserrat" panose="00000500000000000000" pitchFamily="2" charset="-52"/>
              </a:rPr>
              <a:t>учитель-логопед </a:t>
            </a:r>
          </a:p>
          <a:p>
            <a:pPr algn="ctr" fontAlgn="ctr"/>
            <a:r>
              <a:rPr lang="ru-RU" sz="1000" dirty="0" err="1" smtClean="0">
                <a:latin typeface="Montserrat" panose="00000500000000000000" pitchFamily="2" charset="-52"/>
              </a:rPr>
              <a:t>Гамовского</a:t>
            </a:r>
            <a:r>
              <a:rPr lang="ru-RU" sz="1000" dirty="0" smtClean="0">
                <a:latin typeface="Montserrat" panose="00000500000000000000" pitchFamily="2" charset="-52"/>
              </a:rPr>
              <a:t> детского сада «Мозаика»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135508" y="2514101"/>
            <a:ext cx="30847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1000" b="1" dirty="0" smtClean="0">
                <a:solidFill>
                  <a:srgbClr val="000000"/>
                </a:solidFill>
                <a:latin typeface="Montserrat" panose="00000500000000000000" pitchFamily="2" charset="-52"/>
              </a:rPr>
              <a:t>2 место </a:t>
            </a:r>
            <a:r>
              <a:rPr lang="ru-RU" sz="1000" dirty="0" smtClean="0">
                <a:solidFill>
                  <a:srgbClr val="000000"/>
                </a:solidFill>
                <a:latin typeface="Montserrat" panose="00000500000000000000" pitchFamily="2" charset="-52"/>
              </a:rPr>
              <a:t>– </a:t>
            </a:r>
            <a:r>
              <a:rPr lang="ru-RU" sz="1000" b="1" dirty="0" smtClean="0">
                <a:solidFill>
                  <a:srgbClr val="000000"/>
                </a:solidFill>
                <a:latin typeface="Montserrat" panose="00000500000000000000" pitchFamily="2" charset="-52"/>
              </a:rPr>
              <a:t>Всероссийский конкурс центров и программ родительского просвещения, 2023 г. – </a:t>
            </a:r>
          </a:p>
          <a:p>
            <a:pPr algn="ctr"/>
            <a:r>
              <a:rPr lang="ru-RU" sz="1000" dirty="0">
                <a:latin typeface="Montserrat" panose="00000500000000000000" pitchFamily="2" charset="-52"/>
              </a:rPr>
              <a:t>Краевой центр психолого-</a:t>
            </a:r>
          </a:p>
          <a:p>
            <a:pPr algn="ctr"/>
            <a:r>
              <a:rPr lang="ru-RU" sz="1000" dirty="0">
                <a:latin typeface="Montserrat" panose="00000500000000000000" pitchFamily="2" charset="-52"/>
              </a:rPr>
              <a:t>педагогической, медицинской</a:t>
            </a:r>
          </a:p>
          <a:p>
            <a:pPr algn="ctr"/>
            <a:r>
              <a:rPr lang="ru-RU" sz="1000" dirty="0">
                <a:latin typeface="Montserrat" panose="00000500000000000000" pitchFamily="2" charset="-52"/>
              </a:rPr>
              <a:t> и социальной </a:t>
            </a:r>
            <a:r>
              <a:rPr lang="ru-RU" sz="1000" dirty="0" smtClean="0">
                <a:latin typeface="Montserrat" panose="00000500000000000000" pitchFamily="2" charset="-52"/>
              </a:rPr>
              <a:t>помощи</a:t>
            </a:r>
            <a:endParaRPr lang="ru-RU" sz="1000" dirty="0">
              <a:latin typeface="Montserrat" panose="00000500000000000000" pitchFamily="2" charset="-5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478815" y="5524694"/>
            <a:ext cx="261187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1000" b="1" dirty="0">
                <a:latin typeface="Montserrat" panose="00000500000000000000" pitchFamily="2" charset="-52"/>
              </a:rPr>
              <a:t>4 место </a:t>
            </a:r>
            <a:r>
              <a:rPr lang="ru-RU" sz="1000" b="1" dirty="0" smtClean="0">
                <a:latin typeface="Montserrat" panose="00000500000000000000" pitchFamily="2" charset="-52"/>
              </a:rPr>
              <a:t>– Всероссийский конкурс «Педагог-психолог», 2022 г. – </a:t>
            </a:r>
            <a:r>
              <a:rPr lang="ru-RU" sz="1000" dirty="0" smtClean="0">
                <a:latin typeface="Montserrat" panose="00000500000000000000" pitchFamily="2" charset="-52"/>
              </a:rPr>
              <a:t>Заблоцкая Татьяна Леонидовна, педагог-психолог Краевого психологического центра</a:t>
            </a:r>
            <a:endParaRPr lang="ru-RU" sz="1000" dirty="0">
              <a:solidFill>
                <a:srgbClr val="000000"/>
              </a:solidFill>
              <a:latin typeface="Montserrat" panose="00000500000000000000" pitchFamily="2" charset="-52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340652" y="5524694"/>
            <a:ext cx="2888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1000" b="1" dirty="0" smtClean="0">
                <a:solidFill>
                  <a:srgbClr val="000000"/>
                </a:solidFill>
                <a:latin typeface="Montserrat" panose="00000500000000000000" pitchFamily="2" charset="-52"/>
              </a:rPr>
              <a:t>В 5-ке лучших - </a:t>
            </a:r>
            <a:r>
              <a:rPr lang="ru-RU" sz="1000" b="1" dirty="0" smtClean="0">
                <a:latin typeface="Montserrat" panose="00000500000000000000" pitchFamily="2" charset="-52"/>
              </a:rPr>
              <a:t>Всероссийский </a:t>
            </a:r>
            <a:r>
              <a:rPr lang="ru-RU" sz="1000" b="1" dirty="0">
                <a:latin typeface="Montserrat" panose="00000500000000000000" pitchFamily="2" charset="-52"/>
              </a:rPr>
              <a:t>конкурс </a:t>
            </a:r>
            <a:r>
              <a:rPr lang="ru-RU" sz="1000" b="1" dirty="0" smtClean="0">
                <a:latin typeface="Montserrat" panose="00000500000000000000" pitchFamily="2" charset="-52"/>
              </a:rPr>
              <a:t>«</a:t>
            </a:r>
            <a:r>
              <a:rPr lang="ru-RU" sz="1000" b="1" dirty="0" smtClean="0">
                <a:solidFill>
                  <a:srgbClr val="000000"/>
                </a:solidFill>
                <a:latin typeface="Montserrat" panose="00000500000000000000" pitchFamily="2" charset="-52"/>
              </a:rPr>
              <a:t>Лучший инклюзивный детский сад», 2022г. </a:t>
            </a:r>
          </a:p>
          <a:p>
            <a:pPr algn="ctr" fontAlgn="ctr"/>
            <a:r>
              <a:rPr lang="ru-RU" sz="1000" dirty="0" smtClean="0">
                <a:solidFill>
                  <a:srgbClr val="000000"/>
                </a:solidFill>
                <a:latin typeface="Montserrat" panose="00000500000000000000" pitchFamily="2" charset="-52"/>
              </a:rPr>
              <a:t>детский сад «Ромашка» г. Чайковский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135508" y="818632"/>
            <a:ext cx="0" cy="56256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256429" y="809048"/>
            <a:ext cx="10822" cy="56189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09364" y="3536170"/>
            <a:ext cx="11973272" cy="754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9325977" y="864038"/>
            <a:ext cx="0" cy="5580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7" r="33154"/>
          <a:stretch/>
        </p:blipFill>
        <p:spPr>
          <a:xfrm>
            <a:off x="10008147" y="3760707"/>
            <a:ext cx="1620986" cy="1651379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9193698" y="5524684"/>
            <a:ext cx="311760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1000" b="1" dirty="0">
                <a:latin typeface="Montserrat" panose="00000500000000000000" pitchFamily="2" charset="-52"/>
              </a:rPr>
              <a:t>4 место - Всероссийский конкурс «Учитель-дефектолог</a:t>
            </a:r>
            <a:r>
              <a:rPr lang="ru-RU" sz="1000" b="1" dirty="0" smtClean="0">
                <a:latin typeface="Montserrat" panose="00000500000000000000" pitchFamily="2" charset="-52"/>
              </a:rPr>
              <a:t>», 2020 г. - </a:t>
            </a:r>
            <a:endParaRPr lang="ru-RU" sz="1000" b="1" dirty="0">
              <a:latin typeface="Montserrat" panose="00000500000000000000" pitchFamily="2" charset="-52"/>
            </a:endParaRPr>
          </a:p>
          <a:p>
            <a:pPr algn="ctr" fontAlgn="ctr"/>
            <a:r>
              <a:rPr lang="ru-RU" sz="1000" dirty="0" err="1" smtClean="0">
                <a:latin typeface="Montserrat" panose="00000500000000000000" pitchFamily="2" charset="-52"/>
              </a:rPr>
              <a:t>Тарунтина</a:t>
            </a:r>
            <a:r>
              <a:rPr lang="ru-RU" sz="1000" dirty="0" smtClean="0">
                <a:latin typeface="Montserrat" panose="00000500000000000000" pitchFamily="2" charset="-52"/>
              </a:rPr>
              <a:t> Виктория Анатольевна, </a:t>
            </a:r>
          </a:p>
          <a:p>
            <a:pPr algn="ctr" fontAlgn="ctr"/>
            <a:r>
              <a:rPr lang="ru-RU" sz="1000" dirty="0" smtClean="0">
                <a:latin typeface="Montserrat" panose="00000500000000000000" pitchFamily="2" charset="-52"/>
              </a:rPr>
              <a:t>учитель-дефектолог коррекционной школы № 154 г. Перми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-85642" y="5486760"/>
            <a:ext cx="311760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1000" b="1" dirty="0" smtClean="0">
                <a:latin typeface="Montserrat" panose="00000500000000000000" pitchFamily="2" charset="-52"/>
              </a:rPr>
              <a:t>2 </a:t>
            </a:r>
            <a:r>
              <a:rPr lang="ru-RU" sz="1000" b="1" dirty="0">
                <a:latin typeface="Montserrat" panose="00000500000000000000" pitchFamily="2" charset="-52"/>
              </a:rPr>
              <a:t>место - Всероссийский конкурс </a:t>
            </a:r>
            <a:endParaRPr lang="ru-RU" sz="1000" b="1" dirty="0" smtClean="0">
              <a:latin typeface="Montserrat" panose="00000500000000000000" pitchFamily="2" charset="-52"/>
            </a:endParaRPr>
          </a:p>
          <a:p>
            <a:pPr algn="ctr" fontAlgn="ctr"/>
            <a:r>
              <a:rPr lang="ru-RU" sz="1000" b="1" dirty="0" smtClean="0">
                <a:latin typeface="Montserrat" panose="00000500000000000000" pitchFamily="2" charset="-52"/>
              </a:rPr>
              <a:t>«Учитель-дефектолог», 2022 г.</a:t>
            </a:r>
            <a:r>
              <a:rPr lang="ru-RU" sz="1000" b="1" dirty="0">
                <a:latin typeface="Montserrat" panose="00000500000000000000" pitchFamily="2" charset="-52"/>
              </a:rPr>
              <a:t> </a:t>
            </a:r>
            <a:r>
              <a:rPr lang="ru-RU" sz="1000" b="1" dirty="0" smtClean="0">
                <a:latin typeface="Montserrat" panose="00000500000000000000" pitchFamily="2" charset="-52"/>
              </a:rPr>
              <a:t>–</a:t>
            </a:r>
          </a:p>
          <a:p>
            <a:pPr algn="ctr" fontAlgn="ctr"/>
            <a:r>
              <a:rPr lang="ru-RU" sz="1000" dirty="0" smtClean="0">
                <a:latin typeface="Montserrat" panose="00000500000000000000" pitchFamily="2" charset="-52"/>
              </a:rPr>
              <a:t>Черткова </a:t>
            </a:r>
            <a:r>
              <a:rPr lang="ru-RU" sz="1000" dirty="0">
                <a:latin typeface="Montserrat" panose="00000500000000000000" pitchFamily="2" charset="-52"/>
              </a:rPr>
              <a:t>Ирина Юрьевна, </a:t>
            </a:r>
            <a:endParaRPr lang="ru-RU" sz="1000" dirty="0" smtClean="0">
              <a:latin typeface="Montserrat" panose="00000500000000000000" pitchFamily="2" charset="-52"/>
            </a:endParaRPr>
          </a:p>
          <a:p>
            <a:pPr algn="ctr" fontAlgn="ctr"/>
            <a:r>
              <a:rPr lang="ru-RU" sz="1000" dirty="0" smtClean="0">
                <a:latin typeface="Montserrat" panose="00000500000000000000" pitchFamily="2" charset="-52"/>
              </a:rPr>
              <a:t>учитель-логопед </a:t>
            </a:r>
            <a:r>
              <a:rPr lang="ru-RU" sz="1000" dirty="0">
                <a:latin typeface="Montserrat" panose="00000500000000000000" pitchFamily="2" charset="-52"/>
              </a:rPr>
              <a:t>коррекционной школы </a:t>
            </a:r>
            <a:r>
              <a:rPr lang="ru-RU" sz="1000" dirty="0" smtClean="0">
                <a:latin typeface="Montserrat" panose="00000500000000000000" pitchFamily="2" charset="-52"/>
              </a:rPr>
              <a:t> № </a:t>
            </a:r>
            <a:r>
              <a:rPr lang="ru-RU" sz="1000" dirty="0">
                <a:latin typeface="Montserrat" panose="00000500000000000000" pitchFamily="2" charset="-52"/>
              </a:rPr>
              <a:t>7 г. </a:t>
            </a:r>
            <a:r>
              <a:rPr lang="ru-RU" sz="1000" dirty="0" smtClean="0">
                <a:latin typeface="Montserrat" panose="00000500000000000000" pitchFamily="2" charset="-52"/>
              </a:rPr>
              <a:t>Березники</a:t>
            </a:r>
            <a:endParaRPr lang="ru-RU" sz="1000" dirty="0">
              <a:latin typeface="Montserrat" panose="00000500000000000000" pitchFamily="2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03" t="43371" r="26787" b="30298"/>
          <a:stretch/>
        </p:blipFill>
        <p:spPr>
          <a:xfrm>
            <a:off x="717916" y="3675812"/>
            <a:ext cx="1510487" cy="17368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73" t="-1" r="27698" b="35254"/>
          <a:stretch/>
        </p:blipFill>
        <p:spPr>
          <a:xfrm>
            <a:off x="7031317" y="934958"/>
            <a:ext cx="1457193" cy="15543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45" y="971045"/>
            <a:ext cx="2280302" cy="1433046"/>
          </a:xfrm>
          <a:prstGeom prst="rect">
            <a:avLst/>
          </a:prstGeom>
        </p:spPr>
      </p:pic>
      <p:pic>
        <p:nvPicPr>
          <p:cNvPr id="21" name="Picture 2" descr="Центр психолого-педагогической, медицинской и социальной помощи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976" y="868523"/>
            <a:ext cx="1519388" cy="153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976" y="3702139"/>
            <a:ext cx="1340186" cy="1792897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9305027" y="2532879"/>
            <a:ext cx="273708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1000" b="1" dirty="0" smtClean="0">
                <a:latin typeface="Montserrat" panose="00000500000000000000" pitchFamily="2" charset="-52"/>
              </a:rPr>
              <a:t>В 10-ке лучших (участвуют в данное время) - Всероссийский </a:t>
            </a:r>
            <a:r>
              <a:rPr lang="ru-RU" sz="1000" b="1" dirty="0">
                <a:latin typeface="Montserrat" panose="00000500000000000000" pitchFamily="2" charset="-52"/>
              </a:rPr>
              <a:t>конкурс </a:t>
            </a:r>
            <a:r>
              <a:rPr lang="ru-RU" sz="1000" b="1" dirty="0" smtClean="0">
                <a:latin typeface="Montserrat" panose="00000500000000000000" pitchFamily="2" charset="-52"/>
              </a:rPr>
              <a:t>«</a:t>
            </a:r>
            <a:r>
              <a:rPr lang="ru-RU" sz="1000" b="1" dirty="0" smtClean="0">
                <a:solidFill>
                  <a:srgbClr val="000000"/>
                </a:solidFill>
                <a:latin typeface="Montserrat" panose="00000500000000000000" pitchFamily="2" charset="-52"/>
              </a:rPr>
              <a:t>Лучший инклюзивный детский сад», 2023 г. </a:t>
            </a:r>
          </a:p>
          <a:p>
            <a:pPr algn="ctr" fontAlgn="ctr"/>
            <a:r>
              <a:rPr lang="ru-RU" sz="1000" dirty="0" smtClean="0">
                <a:solidFill>
                  <a:srgbClr val="000000"/>
                </a:solidFill>
                <a:latin typeface="Montserrat" panose="00000500000000000000" pitchFamily="2" charset="-52"/>
              </a:rPr>
              <a:t>детский сад «</a:t>
            </a:r>
            <a:r>
              <a:rPr lang="ru-RU" sz="1000" dirty="0" err="1" smtClean="0">
                <a:solidFill>
                  <a:srgbClr val="000000"/>
                </a:solidFill>
                <a:latin typeface="Montserrat" panose="00000500000000000000" pitchFamily="2" charset="-52"/>
              </a:rPr>
              <a:t>Талантика</a:t>
            </a:r>
            <a:r>
              <a:rPr lang="ru-RU" sz="1000" dirty="0" smtClean="0">
                <a:solidFill>
                  <a:srgbClr val="000000"/>
                </a:solidFill>
                <a:latin typeface="Montserrat" panose="00000500000000000000" pitchFamily="2" charset="-52"/>
              </a:rPr>
              <a:t>» г. Перми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04353" y="3979627"/>
            <a:ext cx="2361541" cy="1306056"/>
          </a:xfrm>
          <a:prstGeom prst="rect">
            <a:avLst/>
          </a:prstGeom>
        </p:spPr>
      </p:pic>
      <p:pic>
        <p:nvPicPr>
          <p:cNvPr id="13" name="Picture 2" descr="Открытие нового корпуса детского сада «Талантика» в Перми - Дирекция  «Школа-2025»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9" r="1703" b="10716"/>
          <a:stretch/>
        </p:blipFill>
        <p:spPr bwMode="auto">
          <a:xfrm>
            <a:off x="9588321" y="951086"/>
            <a:ext cx="2246427" cy="152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52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80EED296-8D4F-41F7-BFA1-C4034B50F9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6137" y="5424170"/>
            <a:ext cx="2879725" cy="360362"/>
          </a:xfrm>
        </p:spPr>
        <p:txBody>
          <a:bodyPr/>
          <a:lstStyle/>
          <a:p>
            <a:r>
              <a:rPr lang="en-US" sz="1600" dirty="0">
                <a:latin typeface="Montserrat" panose="00000500000000000000" pitchFamily="2" charset="-52"/>
              </a:rPr>
              <a:t>minobr.permkrai.ru</a:t>
            </a:r>
            <a:endParaRPr lang="ru-RU" sz="1600" dirty="0">
              <a:latin typeface="Montserrat" panose="00000500000000000000" pitchFamily="2" charset="-52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CC604C7-E205-43E6-9B88-6A6F93DA9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6137" y="5375125"/>
            <a:ext cx="369242" cy="39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97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20133</TotalTime>
  <Words>894</Words>
  <Application>Microsoft Office PowerPoint</Application>
  <PresentationFormat>Произвольный</PresentationFormat>
  <Paragraphs>171</Paragraphs>
  <Slides>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образования в Пермском крае</dc:title>
  <dc:creator>Коворкинг Минобр</dc:creator>
  <cp:lastModifiedBy>Admin</cp:lastModifiedBy>
  <cp:revision>269</cp:revision>
  <cp:lastPrinted>2023-10-23T13:15:17Z</cp:lastPrinted>
  <dcterms:created xsi:type="dcterms:W3CDTF">2020-12-04T06:10:21Z</dcterms:created>
  <dcterms:modified xsi:type="dcterms:W3CDTF">2024-04-08T11:03:19Z</dcterms:modified>
</cp:coreProperties>
</file>